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emf" ContentType="image/x-emf"/>
  <Default Extension="rels" ContentType="application/vnd.openxmlformats-package.relationships+xml"/>
  <Default Extension="bin" ContentType="application/vnd.openxmlformats-officedocument.oleObject"/>
  <Override PartName="/ppt/notesSlides/notesSlide18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4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notesSlides/notesSlide17.xml" ContentType="application/vnd.openxmlformats-officedocument.presentationml.notesSlid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notesSlides/notesSlide12.xml" ContentType="application/vnd.openxmlformats-officedocument.presentationml.notesSlide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22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2192000" cy="6858000"/>
  <p:notesSz cx="6858000" cy="9144000"/>
  <p:defaultTextStyle>
    <a:defPPr>
      <a:defRPr lang="zh-Han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howGuides="1" snapToGrid="0">
      <p:cViewPr varScale="1">
        <p:scale>
          <a:sx n="70" d="100"/>
          <a:sy n="70" d="100"/>
        </p:scale>
        <p:origin x="603" y="24"/>
      </p:cViewPr>
      <p:guideLst>
        <p:guide pos="3840"/>
        <p:guide pos="2160" orient="horz"/>
      </p:guideLst>
    </p:cSldViewPr>
  </p:slideViewPr>
  <p:gridSpacing cx="76200" cy="76200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 /><Relationship Id="rId24" Type="http://schemas.openxmlformats.org/officeDocument/2006/relationships/tableStyles" Target="tableStyles.xml" /><Relationship Id="rId25" Type="http://schemas.openxmlformats.org/officeDocument/2006/relationships/viewProps" Target="viewProps.xml" /></Relationships>
</file>

<file path=ppt/media/image10.png>
</file>

<file path=ppt/media/image11.png>
</file>

<file path=ppt/media/image12.png>
</file>

<file path=ppt/media/image13.png>
</file>

<file path=ppt/media/image15.png>
</file>

<file path=ppt/media/image3.png>
</file>

<file path=ppt/media/image4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620B7041-6594-4BE2-8703-78B4E00C91E5}" type="datetimeFigureOut">
              <a:rPr lang="en-ID"/>
              <a:t>04/07/2024</a:t>
            </a:fld>
            <a:endParaRPr lang="en-ID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8ECE837E-594B-4F0F-92F5-F20D4296AC5C}" type="slidenum">
              <a:rPr lang="en-ID"/>
              <a:t>‹#›</a:t>
            </a:fld>
            <a:endParaRPr lang="en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3" Type="http://schemas.openxmlformats.org/officeDocument/2006/relationships/hyperlink" Target="https://www.pexels.com/@fauxels?utm_content=attributionCopyText&amp;utm_medium=referral&amp;utm_source=pexels" TargetMode="External"/><Relationship Id="rId4" Type="http://schemas.openxmlformats.org/officeDocument/2006/relationships/hyperlink" Target="https://www.pexels.com/photo/group-of-people-sitting-indoors-3184360/?utm_content=attributionCopyText&amp;utm_medium=referral&amp;utm_source=pexels" TargetMode="Externa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3" Type="http://schemas.openxmlformats.org/officeDocument/2006/relationships/hyperlink" Target="https://unsplash.com/@officestock?utm_source=unsplash&amp;utm_medium=referral&amp;utm_content=creditCopyText" TargetMode="External"/><Relationship Id="rId4" Type="http://schemas.openxmlformats.org/officeDocument/2006/relationships/hyperlink" Target="https://unsplash.com/s/photos/employee?utm_source=unsplash&amp;utm_medium=referral&amp;utm_content=creditCopyText" TargetMode="Externa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3" Type="http://schemas.openxmlformats.org/officeDocument/2006/relationships/hyperlink" Target="https://www.pexels.com/@shvetsa?utm_content=attributionCopyText&amp;utm_medium=referral&amp;utm_source=pexels" TargetMode="External"/><Relationship Id="rId4" Type="http://schemas.openxmlformats.org/officeDocument/2006/relationships/hyperlink" Target="https://www.pexels.com/photo/close-up-of-woman-using-digital-tablet-3727456/?utm_content=attributionCopyText&amp;utm_medium=referral&amp;utm_source=pexels" TargetMode="Externa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ID" sz="1200" b="0" i="0" u="none" strike="noStrike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 by </a:t>
            </a:r>
            <a:r>
              <a:rPr lang="en-ID" sz="1200" b="1" i="0" u="sng" strike="noStrike">
                <a:solidFill>
                  <a:schemeClr val="tx1"/>
                </a:solidFill>
                <a:latin typeface="+mn-lt"/>
                <a:ea typeface="+mn-ea"/>
                <a:cs typeface="+mn-cs"/>
                <a:hlinkClick r:id="rId3" tooltip="https://www.pexels.com/@fauxels?utm_content=attributionCopyText&amp;utm_medium=referral&amp;utm_source=pexels"/>
              </a:rPr>
              <a:t>fauxels</a:t>
            </a:r>
            <a:r>
              <a:rPr lang="en-ID" sz="1200" b="0" i="0" u="none" strike="noStrike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from </a:t>
            </a:r>
            <a:r>
              <a:rPr lang="en-ID" sz="1200" b="1" i="0" u="sng" strike="noStrike">
                <a:solidFill>
                  <a:schemeClr val="tx1"/>
                </a:solidFill>
                <a:latin typeface="+mn-lt"/>
                <a:ea typeface="+mn-ea"/>
                <a:cs typeface="+mn-cs"/>
                <a:hlinkClick r:id="rId4" tooltip="https://www.pexels.com/photo/group-of-people-sitting-indoors-3184360/?utm_content=attributionCopyText&amp;utm_medium=referral&amp;utm_source=pexels"/>
              </a:rPr>
              <a:t>Pexels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8ECE837E-594B-4F0F-92F5-F20D4296AC5C}" type="slidenum">
              <a:rPr lang="en-ID"/>
              <a:t>1</a:t>
            </a:fld>
            <a:endParaRPr lang="en-ID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874859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490986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8557165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3FD2512-9DE8-C2CF-BAE9-26DCB5FEBC9D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099749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69126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3524715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ED3FBCB-18BE-5F67-9538-26E31B6B7E6F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699816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1262617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290100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14430BA-9018-EA73-0431-0ED75F270CB8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029179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7957651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6979427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CFACD21-B169-9BE4-DE7C-5A139FDF0021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532291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5426607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3433156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3A0B9C8-45F3-1401-C0C6-E062F6AD28F0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333DDB9-F859-89E7-3C07-3DC4FA19E57B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114373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6254949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722630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5AD1F22-1C32-9CD9-E770-CB4F5BBD4D9D}" type="slidenum">
              <a:rPr/>
              <a:t/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26302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205589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4801978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787AE51-F25E-438E-F9AE-F744C9EDD563}" type="slidenum">
              <a:rPr/>
              <a:t/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ID" sz="1200" b="0" i="0" u="none" strike="noStrike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 by </a:t>
            </a:r>
            <a:r>
              <a:rPr lang="en-ID" sz="1200" b="0" i="0" u="sng" strike="noStrike">
                <a:solidFill>
                  <a:schemeClr val="tx1"/>
                </a:solidFill>
                <a:latin typeface="+mn-lt"/>
                <a:ea typeface="+mn-ea"/>
                <a:cs typeface="+mn-cs"/>
                <a:hlinkClick r:id="rId3" tooltip="https://unsplash.com/@officestock?utm_source=unsplash&amp;utm_medium=referral&amp;utm_content=creditCopyText"/>
              </a:rPr>
              <a:t>Sebastian </a:t>
            </a:r>
            <a:r>
              <a:rPr lang="en-ID" sz="1200" b="0" i="0" u="sng" strike="noStrike">
                <a:solidFill>
                  <a:schemeClr val="tx1"/>
                </a:solidFill>
                <a:latin typeface="+mn-lt"/>
                <a:ea typeface="+mn-ea"/>
                <a:cs typeface="+mn-cs"/>
                <a:hlinkClick r:id="rId3" tooltip="https://unsplash.com/@officestock?utm_source=unsplash&amp;utm_medium=referral&amp;utm_content=creditCopyText"/>
              </a:rPr>
              <a:t>Herrmann</a:t>
            </a:r>
            <a:r>
              <a:rPr lang="en-ID" sz="1200" b="0" i="0" u="none" strike="noStrike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</a:t>
            </a:r>
            <a:r>
              <a:rPr lang="en-ID" sz="1200" b="0" i="0" u="none" strike="noStrike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ID" sz="1200" b="0" i="0" u="sng" strike="noStrike">
                <a:solidFill>
                  <a:schemeClr val="tx1"/>
                </a:solidFill>
                <a:latin typeface="+mn-lt"/>
                <a:ea typeface="+mn-ea"/>
                <a:cs typeface="+mn-cs"/>
                <a:hlinkClick r:id="rId4" tooltip="https://unsplash.com/s/photos/employee?utm_source=unsplash&amp;utm_medium=referral&amp;utm_content=creditCopyText"/>
              </a:rPr>
              <a:t>Unsplash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8ECE837E-594B-4F0F-92F5-F20D4296AC5C}" type="slidenum">
              <a:rPr lang="en-ID"/>
              <a:t>9</a:t>
            </a:fld>
            <a:endParaRPr lang="en-ID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E1A9406-42FC-620F-202D-7DAF66610007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344067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8559848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9456315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2340619-0C71-5967-A2B0-CCC4359F9447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ID" sz="1200" b="0" i="0" u="none" strike="noStrike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 by </a:t>
            </a:r>
            <a:r>
              <a:rPr lang="en-ID" sz="1200" b="1" i="0" u="sng" strike="noStrike">
                <a:solidFill>
                  <a:schemeClr val="tx1"/>
                </a:solidFill>
                <a:latin typeface="+mn-lt"/>
                <a:ea typeface="+mn-ea"/>
                <a:cs typeface="+mn-cs"/>
                <a:hlinkClick r:id="rId3" tooltip="https://www.pexels.com/@shvetsa?utm_content=attributionCopyText&amp;utm_medium=referral&amp;utm_source=pexels"/>
              </a:rPr>
              <a:t>Anna Shvets</a:t>
            </a:r>
            <a:r>
              <a:rPr lang="en-ID" sz="1200" b="0" i="0" u="none" strike="noStrike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from </a:t>
            </a:r>
            <a:r>
              <a:rPr lang="en-ID" sz="1200" b="1" i="0" u="sng" strike="noStrike">
                <a:solidFill>
                  <a:schemeClr val="tx1"/>
                </a:solidFill>
                <a:latin typeface="+mn-lt"/>
                <a:ea typeface="+mn-ea"/>
                <a:cs typeface="+mn-cs"/>
                <a:hlinkClick r:id="rId4" tooltip="https://www.pexels.com/photo/close-up-of-woman-using-digital-tablet-3727456/?utm_content=attributionCopyText&amp;utm_medium=referral&amp;utm_source=pexels"/>
              </a:rPr>
              <a:t>Pexels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8ECE837E-594B-4F0F-92F5-F20D4296AC5C}" type="slidenum">
              <a:rPr lang="en-ID"/>
              <a:t>3</a:t>
            </a:fld>
            <a:endParaRPr lang="en-ID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383D53F-CFBB-2146-2671-4C9D162357D6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6E93E9E-CC83-3B28-D533-6FAED7164A06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92D059E-EF0A-EB65-3AD8-DD4A6BEDB43D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9848BD-3C4F-6EE1-D48C-AD7BD030E8FD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4833799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4025551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5172297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03A53D1-8626-D6AA-8491-A779A7CD8BAB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ID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n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9" name="Round Same Side Corner Rectangle 8"/>
          <p:cNvSpPr/>
          <p:nvPr userDrawn="1"/>
        </p:nvSpPr>
        <p:spPr bwMode="auto">
          <a:xfrm>
            <a:off x="11264900" y="6393656"/>
            <a:ext cx="393700" cy="46434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00B492"/>
              </a:gs>
              <a:gs pos="100000">
                <a:srgbClr val="4EECC8"/>
              </a:gs>
            </a:gsLst>
            <a:lin ang="18900000" scaled="1"/>
          </a:gradFill>
          <a:ln>
            <a:noFill/>
          </a:ln>
          <a:effectLst>
            <a:outerShdw blurRad="203200" dist="101600" dir="10800000" algn="r" rotWithShape="0">
              <a:srgbClr val="4EECC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lvl="0" algn="ctr">
              <a:defRPr/>
            </a:pPr>
            <a:endParaRPr lang="en-ID" sz="2400" b="1"/>
          </a:p>
        </p:txBody>
      </p:sp>
      <p:sp>
        <p:nvSpPr>
          <p:cNvPr id="10" name="TextBox 9"/>
          <p:cNvSpPr txBox="1"/>
          <p:nvPr userDrawn="1"/>
        </p:nvSpPr>
        <p:spPr bwMode="auto"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defRPr/>
            </a:pPr>
            <a:fld id="{40876BFF-1584-4FA6-A406-00684317F9C8}" type="slidenum">
              <a:rPr lang="en-US" sz="1000" b="1">
                <a:solidFill>
                  <a:schemeClr val="bg1"/>
                </a:solidFill>
                <a:latin typeface="Segoe UI"/>
                <a:cs typeface="Segoe UI"/>
              </a:rPr>
              <a:t>‹#›</a:t>
            </a:fld>
            <a:endParaRPr lang="en-US" sz="1000" b="1">
              <a:solidFill>
                <a:schemeClr val="bg1"/>
              </a:solidFill>
              <a:latin typeface="Segoe UI"/>
              <a:cs typeface="Segoe UI"/>
            </a:endParaRPr>
          </a:p>
        </p:txBody>
      </p:sp>
      <p:sp>
        <p:nvSpPr>
          <p:cNvPr id="14" name="TextBox 13"/>
          <p:cNvSpPr txBox="1"/>
          <p:nvPr userDrawn="1"/>
        </p:nvSpPr>
        <p:spPr bwMode="auto"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defRPr/>
            </a:pPr>
            <a:r>
              <a:rPr lang="en-US" sz="800" b="0">
                <a:solidFill>
                  <a:schemeClr val="bg1">
                    <a:lumMod val="65000"/>
                  </a:schemeClr>
                </a:solidFill>
                <a:latin typeface="Segoe UI Light"/>
                <a:cs typeface="Segoe UI Light"/>
              </a:rPr>
              <a:t>Employee Benefits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533400" y="1825624"/>
            <a:ext cx="11125200" cy="4422775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ID"/>
          </a:p>
        </p:txBody>
      </p:sp>
      <p:sp>
        <p:nvSpPr>
          <p:cNvPr id="8" name="Round Same Side Corner Rectangle 7"/>
          <p:cNvSpPr/>
          <p:nvPr userDrawn="1"/>
        </p:nvSpPr>
        <p:spPr bwMode="auto">
          <a:xfrm>
            <a:off x="11264900" y="6393656"/>
            <a:ext cx="393700" cy="46434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00B492"/>
              </a:gs>
              <a:gs pos="100000">
                <a:srgbClr val="4EECC8"/>
              </a:gs>
            </a:gsLst>
            <a:lin ang="18900000" scaled="1"/>
          </a:gradFill>
          <a:ln>
            <a:noFill/>
          </a:ln>
          <a:effectLst>
            <a:outerShdw blurRad="203200" dist="101600" dir="10800000" algn="r" rotWithShape="0">
              <a:srgbClr val="4EECC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lvl="0" algn="ctr">
              <a:defRPr/>
            </a:pPr>
            <a:endParaRPr lang="en-ID" sz="2400" b="1"/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defRPr/>
            </a:pPr>
            <a:fld id="{40876BFF-1584-4FA6-A406-00684317F9C8}" type="slidenum">
              <a:rPr lang="en-US" sz="1000" b="1">
                <a:solidFill>
                  <a:schemeClr val="bg1"/>
                </a:solidFill>
                <a:latin typeface="Segoe UI"/>
                <a:cs typeface="Segoe UI"/>
              </a:rPr>
              <a:t>‹#›</a:t>
            </a:fld>
            <a:endParaRPr lang="en-US" sz="1000" b="1">
              <a:solidFill>
                <a:schemeClr val="bg1"/>
              </a:solidFill>
              <a:latin typeface="Segoe UI"/>
              <a:cs typeface="Segoe UI"/>
            </a:endParaRPr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defRPr/>
            </a:pPr>
            <a:r>
              <a:rPr lang="en-US" sz="800" b="0">
                <a:solidFill>
                  <a:schemeClr val="bg1">
                    <a:lumMod val="65000"/>
                  </a:schemeClr>
                </a:solidFill>
                <a:latin typeface="Segoe UI Light"/>
                <a:cs typeface="Segoe UI Light"/>
              </a:rPr>
              <a:t>Employee Benefits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4"/>
            <a:ext cx="2933699" cy="5883275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533400" y="365124"/>
            <a:ext cx="8039100" cy="5883275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ID"/>
          </a:p>
        </p:txBody>
      </p:sp>
      <p:sp>
        <p:nvSpPr>
          <p:cNvPr id="10" name="Round Same Side Corner Rectangle 9"/>
          <p:cNvSpPr/>
          <p:nvPr userDrawn="1"/>
        </p:nvSpPr>
        <p:spPr bwMode="auto">
          <a:xfrm>
            <a:off x="11264900" y="6451600"/>
            <a:ext cx="393700" cy="406399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chemeClr val="tx1">
                  <a:lumMod val="75000"/>
                  <a:lumOff val="25000"/>
                  <a:alpha val="5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>
              <a:defRPr/>
            </a:pPr>
            <a:endParaRPr lang="en-ID"/>
          </a:p>
        </p:txBody>
      </p:sp>
      <p:sp>
        <p:nvSpPr>
          <p:cNvPr id="11" name="TextBox 10"/>
          <p:cNvSpPr txBox="1"/>
          <p:nvPr userDrawn="1"/>
        </p:nvSpPr>
        <p:spPr bwMode="auto"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defRPr/>
            </a:pPr>
            <a:fld id="{40876BFF-1584-4FA6-A406-00684317F9C8}" type="slidenum">
              <a:rPr lang="en-US" sz="1000" b="1">
                <a:solidFill>
                  <a:schemeClr val="bg1"/>
                </a:solidFill>
                <a:latin typeface="Segoe UI"/>
                <a:cs typeface="Segoe UI"/>
              </a:rPr>
              <a:t>‹#›</a:t>
            </a:fld>
            <a:endParaRPr lang="en-US" sz="1000" b="1">
              <a:solidFill>
                <a:schemeClr val="bg1"/>
              </a:solidFill>
              <a:latin typeface="Segoe UI"/>
              <a:cs typeface="Segoe UI"/>
            </a:endParaRPr>
          </a:p>
        </p:txBody>
      </p:sp>
      <p:sp>
        <p:nvSpPr>
          <p:cNvPr id="12" name="TextBox 11"/>
          <p:cNvSpPr txBox="1"/>
          <p:nvPr userDrawn="1"/>
        </p:nvSpPr>
        <p:spPr bwMode="auto"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defRPr/>
            </a:pPr>
            <a:r>
              <a:rPr lang="en-US" sz="800" b="0">
                <a:solidFill>
                  <a:schemeClr val="bg1">
                    <a:lumMod val="65000"/>
                  </a:schemeClr>
                </a:solidFill>
                <a:latin typeface="Segoe UI Light"/>
                <a:cs typeface="Segoe UI Light"/>
              </a:rPr>
              <a:t>E-Commerce Marketing Plan</a:t>
            </a:r>
            <a:endParaRPr/>
          </a:p>
        </p:txBody>
      </p:sp>
      <p:cxnSp>
        <p:nvCxnSpPr>
          <p:cNvPr id="15" name="Straight Connector 14"/>
          <p:cNvCxnSpPr>
            <a:cxnSpLocks/>
          </p:cNvCxnSpPr>
          <p:nvPr userDrawn="1"/>
        </p:nvCxnSpPr>
        <p:spPr bwMode="auto">
          <a:xfrm flipH="1">
            <a:off x="2" y="6648320"/>
            <a:ext cx="96262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33400" y="1825624"/>
            <a:ext cx="11125200" cy="4422775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ID"/>
          </a:p>
        </p:txBody>
      </p:sp>
      <p:sp>
        <p:nvSpPr>
          <p:cNvPr id="12" name="Round Same Side Corner Rectangle 11"/>
          <p:cNvSpPr/>
          <p:nvPr userDrawn="1"/>
        </p:nvSpPr>
        <p:spPr bwMode="auto">
          <a:xfrm>
            <a:off x="11264900" y="6393656"/>
            <a:ext cx="393700" cy="46434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00B492"/>
              </a:gs>
              <a:gs pos="100000">
                <a:srgbClr val="4EECC8"/>
              </a:gs>
            </a:gsLst>
            <a:lin ang="18900000" scaled="1"/>
          </a:gradFill>
          <a:ln>
            <a:noFill/>
          </a:ln>
          <a:effectLst>
            <a:outerShdw blurRad="203200" dist="101600" dir="10800000" algn="r" rotWithShape="0">
              <a:srgbClr val="4EECC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lvl="0" algn="ctr">
              <a:defRPr/>
            </a:pPr>
            <a:endParaRPr lang="en-ID" sz="2400" b="1"/>
          </a:p>
        </p:txBody>
      </p:sp>
      <p:sp>
        <p:nvSpPr>
          <p:cNvPr id="13" name="TextBox 12"/>
          <p:cNvSpPr txBox="1"/>
          <p:nvPr userDrawn="1"/>
        </p:nvSpPr>
        <p:spPr bwMode="auto"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defRPr/>
            </a:pPr>
            <a:fld id="{40876BFF-1584-4FA6-A406-00684317F9C8}" type="slidenum">
              <a:rPr lang="en-US" sz="1000" b="1">
                <a:solidFill>
                  <a:schemeClr val="bg1"/>
                </a:solidFill>
                <a:latin typeface="Segoe UI"/>
                <a:cs typeface="Segoe UI"/>
              </a:rPr>
              <a:t>‹#›</a:t>
            </a:fld>
            <a:endParaRPr lang="en-US" sz="1000" b="1">
              <a:solidFill>
                <a:schemeClr val="bg1"/>
              </a:solidFill>
              <a:latin typeface="Segoe UI"/>
              <a:cs typeface="Segoe UI"/>
            </a:endParaRPr>
          </a:p>
        </p:txBody>
      </p:sp>
      <p:sp>
        <p:nvSpPr>
          <p:cNvPr id="14" name="TextBox 13"/>
          <p:cNvSpPr txBox="1"/>
          <p:nvPr userDrawn="1"/>
        </p:nvSpPr>
        <p:spPr bwMode="auto"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defRPr/>
            </a:pPr>
            <a:r>
              <a:rPr lang="en-US" sz="800" b="0">
                <a:solidFill>
                  <a:schemeClr val="bg1">
                    <a:lumMod val="65000"/>
                  </a:schemeClr>
                </a:solidFill>
                <a:latin typeface="Segoe UI Light"/>
                <a:cs typeface="Segoe UI Light"/>
              </a:rPr>
              <a:t>Employee Benefits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533400" y="1825624"/>
            <a:ext cx="5486400" cy="4422775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4"/>
            <a:ext cx="5486400" cy="4422775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ID"/>
          </a:p>
        </p:txBody>
      </p:sp>
      <p:sp>
        <p:nvSpPr>
          <p:cNvPr id="9" name="Round Same Side Corner Rectangle 8"/>
          <p:cNvSpPr/>
          <p:nvPr userDrawn="1"/>
        </p:nvSpPr>
        <p:spPr bwMode="auto">
          <a:xfrm>
            <a:off x="11264900" y="6393656"/>
            <a:ext cx="393700" cy="46434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00B492"/>
              </a:gs>
              <a:gs pos="100000">
                <a:srgbClr val="4EECC8"/>
              </a:gs>
            </a:gsLst>
            <a:lin ang="18900000" scaled="1"/>
          </a:gradFill>
          <a:ln>
            <a:noFill/>
          </a:ln>
          <a:effectLst>
            <a:outerShdw blurRad="203200" dist="101600" dir="10800000" algn="r" rotWithShape="0">
              <a:srgbClr val="4EECC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lvl="0" algn="ctr">
              <a:defRPr/>
            </a:pPr>
            <a:endParaRPr lang="en-ID" sz="2400" b="1"/>
          </a:p>
        </p:txBody>
      </p:sp>
      <p:sp>
        <p:nvSpPr>
          <p:cNvPr id="10" name="TextBox 9"/>
          <p:cNvSpPr txBox="1"/>
          <p:nvPr userDrawn="1"/>
        </p:nvSpPr>
        <p:spPr bwMode="auto"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defRPr/>
            </a:pPr>
            <a:fld id="{40876BFF-1584-4FA6-A406-00684317F9C8}" type="slidenum">
              <a:rPr lang="en-US" sz="1000" b="1">
                <a:solidFill>
                  <a:schemeClr val="bg1"/>
                </a:solidFill>
                <a:latin typeface="Segoe UI"/>
                <a:cs typeface="Segoe UI"/>
              </a:rPr>
              <a:t>‹#›</a:t>
            </a:fld>
            <a:endParaRPr lang="en-US" sz="1000" b="1">
              <a:solidFill>
                <a:schemeClr val="bg1"/>
              </a:solidFill>
              <a:latin typeface="Segoe UI"/>
              <a:cs typeface="Segoe UI"/>
            </a:endParaRPr>
          </a:p>
        </p:txBody>
      </p:sp>
      <p:sp>
        <p:nvSpPr>
          <p:cNvPr id="14" name="TextBox 13"/>
          <p:cNvSpPr txBox="1"/>
          <p:nvPr userDrawn="1"/>
        </p:nvSpPr>
        <p:spPr bwMode="auto"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defRPr/>
            </a:pPr>
            <a:r>
              <a:rPr lang="en-US" sz="800" b="0">
                <a:solidFill>
                  <a:schemeClr val="bg1">
                    <a:lumMod val="65000"/>
                  </a:schemeClr>
                </a:solidFill>
                <a:latin typeface="Segoe UI Light"/>
                <a:cs typeface="Segoe UI Light"/>
              </a:rPr>
              <a:t>Employee Benefits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533400" y="365125"/>
            <a:ext cx="11128376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33400" y="1681163"/>
            <a:ext cx="5464175" cy="83704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533400" y="2505074"/>
            <a:ext cx="5464175" cy="3743325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486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486400" cy="3743325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ID"/>
          </a:p>
        </p:txBody>
      </p:sp>
      <p:sp>
        <p:nvSpPr>
          <p:cNvPr id="11" name="Round Same Side Corner Rectangle 10"/>
          <p:cNvSpPr/>
          <p:nvPr userDrawn="1"/>
        </p:nvSpPr>
        <p:spPr bwMode="auto">
          <a:xfrm>
            <a:off x="11264900" y="6393656"/>
            <a:ext cx="393700" cy="46434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00B492"/>
              </a:gs>
              <a:gs pos="100000">
                <a:srgbClr val="4EECC8"/>
              </a:gs>
            </a:gsLst>
            <a:lin ang="18900000" scaled="1"/>
          </a:gradFill>
          <a:ln>
            <a:noFill/>
          </a:ln>
          <a:effectLst>
            <a:outerShdw blurRad="203200" dist="101600" dir="10800000" algn="r" rotWithShape="0">
              <a:srgbClr val="4EECC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lvl="0" algn="ctr">
              <a:defRPr/>
            </a:pPr>
            <a:endParaRPr lang="en-ID" sz="2400" b="1"/>
          </a:p>
        </p:txBody>
      </p:sp>
      <p:sp>
        <p:nvSpPr>
          <p:cNvPr id="12" name="TextBox 11"/>
          <p:cNvSpPr txBox="1"/>
          <p:nvPr userDrawn="1"/>
        </p:nvSpPr>
        <p:spPr bwMode="auto"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defRPr/>
            </a:pPr>
            <a:fld id="{40876BFF-1584-4FA6-A406-00684317F9C8}" type="slidenum">
              <a:rPr lang="en-US" sz="1000" b="1">
                <a:solidFill>
                  <a:schemeClr val="bg1"/>
                </a:solidFill>
                <a:latin typeface="Segoe UI"/>
                <a:cs typeface="Segoe UI"/>
              </a:rPr>
              <a:t>‹#›</a:t>
            </a:fld>
            <a:endParaRPr lang="en-US" sz="1000" b="1">
              <a:solidFill>
                <a:schemeClr val="bg1"/>
              </a:solidFill>
              <a:latin typeface="Segoe UI"/>
              <a:cs typeface="Segoe UI"/>
            </a:endParaRPr>
          </a:p>
        </p:txBody>
      </p:sp>
      <p:sp>
        <p:nvSpPr>
          <p:cNvPr id="16" name="TextBox 15"/>
          <p:cNvSpPr txBox="1"/>
          <p:nvPr userDrawn="1"/>
        </p:nvSpPr>
        <p:spPr bwMode="auto"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defRPr/>
            </a:pPr>
            <a:r>
              <a:rPr lang="en-US" sz="800" b="0">
                <a:solidFill>
                  <a:schemeClr val="bg1">
                    <a:lumMod val="65000"/>
                  </a:schemeClr>
                </a:solidFill>
                <a:latin typeface="Segoe UI Light"/>
                <a:cs typeface="Segoe UI Light"/>
              </a:rPr>
              <a:t>Employee Benefits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7" name="Round Same Side Corner Rectangle 6"/>
          <p:cNvSpPr/>
          <p:nvPr userDrawn="1"/>
        </p:nvSpPr>
        <p:spPr bwMode="auto">
          <a:xfrm>
            <a:off x="11264900" y="6393656"/>
            <a:ext cx="393700" cy="46434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00B492"/>
              </a:gs>
              <a:gs pos="100000">
                <a:srgbClr val="4EECC8"/>
              </a:gs>
            </a:gsLst>
            <a:lin ang="18900000" scaled="1"/>
          </a:gradFill>
          <a:ln>
            <a:noFill/>
          </a:ln>
          <a:effectLst>
            <a:outerShdw blurRad="203200" dist="101600" dir="10800000" algn="r" rotWithShape="0">
              <a:srgbClr val="4EECC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lvl="0" algn="ctr">
              <a:defRPr/>
            </a:pPr>
            <a:endParaRPr lang="en-ID" sz="2400" b="1"/>
          </a:p>
        </p:txBody>
      </p:sp>
      <p:sp>
        <p:nvSpPr>
          <p:cNvPr id="8" name="TextBox 7"/>
          <p:cNvSpPr txBox="1"/>
          <p:nvPr userDrawn="1"/>
        </p:nvSpPr>
        <p:spPr bwMode="auto"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defRPr/>
            </a:pPr>
            <a:fld id="{40876BFF-1584-4FA6-A406-00684317F9C8}" type="slidenum">
              <a:rPr lang="en-US" sz="1000" b="1">
                <a:solidFill>
                  <a:schemeClr val="bg1"/>
                </a:solidFill>
                <a:latin typeface="Segoe UI"/>
                <a:cs typeface="Segoe UI"/>
              </a:rPr>
              <a:t>‹#›</a:t>
            </a:fld>
            <a:endParaRPr lang="en-US" sz="1000" b="1">
              <a:solidFill>
                <a:schemeClr val="bg1"/>
              </a:solidFill>
              <a:latin typeface="Segoe UI"/>
              <a:cs typeface="Segoe UI"/>
            </a:endParaRPr>
          </a:p>
        </p:txBody>
      </p:sp>
      <p:sp>
        <p:nvSpPr>
          <p:cNvPr id="9" name="TextBox 8"/>
          <p:cNvSpPr txBox="1"/>
          <p:nvPr userDrawn="1"/>
        </p:nvSpPr>
        <p:spPr bwMode="auto"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defRPr/>
            </a:pPr>
            <a:r>
              <a:rPr lang="en-US" sz="800" b="0">
                <a:solidFill>
                  <a:schemeClr val="bg1">
                    <a:lumMod val="65000"/>
                  </a:schemeClr>
                </a:solidFill>
                <a:latin typeface="Segoe UI Light"/>
                <a:cs typeface="Segoe UI Light"/>
              </a:rPr>
              <a:t>Employee Benefits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 bwMode="auto">
          <a:xfrm>
            <a:off x="11264900" y="6393656"/>
            <a:ext cx="393700" cy="46434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00B492"/>
              </a:gs>
              <a:gs pos="100000">
                <a:srgbClr val="4EECC8"/>
              </a:gs>
            </a:gsLst>
            <a:lin ang="18900000" scaled="1"/>
          </a:gradFill>
          <a:ln>
            <a:noFill/>
          </a:ln>
          <a:effectLst>
            <a:outerShdw blurRad="203200" dist="101600" dir="10800000" algn="r" rotWithShape="0">
              <a:srgbClr val="4EECC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lvl="0" algn="ctr">
              <a:defRPr/>
            </a:pPr>
            <a:endParaRPr lang="en-ID" sz="2400" b="1"/>
          </a:p>
        </p:txBody>
      </p:sp>
      <p:sp>
        <p:nvSpPr>
          <p:cNvPr id="7" name="TextBox 6"/>
          <p:cNvSpPr txBox="1"/>
          <p:nvPr userDrawn="1"/>
        </p:nvSpPr>
        <p:spPr bwMode="auto"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defRPr/>
            </a:pPr>
            <a:fld id="{40876BFF-1584-4FA6-A406-00684317F9C8}" type="slidenum">
              <a:rPr lang="en-US" sz="1000" b="1">
                <a:solidFill>
                  <a:schemeClr val="bg1"/>
                </a:solidFill>
                <a:latin typeface="Segoe UI"/>
                <a:cs typeface="Segoe UI"/>
              </a:rPr>
              <a:t>‹#›</a:t>
            </a:fld>
            <a:endParaRPr lang="en-US" sz="1000" b="1">
              <a:solidFill>
                <a:schemeClr val="bg1"/>
              </a:solidFill>
              <a:latin typeface="Segoe UI"/>
              <a:cs typeface="Segoe UI"/>
            </a:endParaRPr>
          </a:p>
        </p:txBody>
      </p:sp>
      <p:sp>
        <p:nvSpPr>
          <p:cNvPr id="11" name="TextBox 10"/>
          <p:cNvSpPr txBox="1"/>
          <p:nvPr userDrawn="1"/>
        </p:nvSpPr>
        <p:spPr bwMode="auto"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defRPr/>
            </a:pPr>
            <a:r>
              <a:rPr lang="en-US" sz="800" b="0">
                <a:solidFill>
                  <a:schemeClr val="bg1">
                    <a:lumMod val="65000"/>
                  </a:schemeClr>
                </a:solidFill>
                <a:latin typeface="Segoe UI Light"/>
                <a:cs typeface="Segoe UI Light"/>
              </a:rPr>
              <a:t>Employee Benefits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1_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9" name="Round Same Side Corner Rectangle 8"/>
          <p:cNvSpPr/>
          <p:nvPr userDrawn="1"/>
        </p:nvSpPr>
        <p:spPr bwMode="auto">
          <a:xfrm>
            <a:off x="11264900" y="6393656"/>
            <a:ext cx="393700" cy="464343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rgbClr val="00B492"/>
              </a:gs>
              <a:gs pos="100000">
                <a:srgbClr val="4EECC8"/>
              </a:gs>
            </a:gsLst>
            <a:lin ang="18900000" scaled="1"/>
          </a:gradFill>
          <a:ln>
            <a:noFill/>
          </a:ln>
          <a:effectLst>
            <a:outerShdw blurRad="203200" dist="101600" dir="10800000" algn="r" rotWithShape="0">
              <a:srgbClr val="4EECC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lvl="0" algn="ctr">
              <a:defRPr/>
            </a:pPr>
            <a:endParaRPr lang="en-ID" sz="2400" b="1"/>
          </a:p>
        </p:txBody>
      </p:sp>
      <p:sp>
        <p:nvSpPr>
          <p:cNvPr id="10" name="TextBox 9"/>
          <p:cNvSpPr txBox="1"/>
          <p:nvPr userDrawn="1"/>
        </p:nvSpPr>
        <p:spPr bwMode="auto">
          <a:xfrm>
            <a:off x="11295856" y="6571376"/>
            <a:ext cx="331788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defRPr/>
            </a:pPr>
            <a:fld id="{40876BFF-1584-4FA6-A406-00684317F9C8}" type="slidenum">
              <a:rPr lang="en-US" sz="1000" b="1">
                <a:solidFill>
                  <a:schemeClr val="bg1"/>
                </a:solidFill>
                <a:latin typeface="Segoe UI"/>
                <a:cs typeface="Segoe UI"/>
              </a:rPr>
              <a:t>‹#›</a:t>
            </a:fld>
            <a:endParaRPr lang="en-US" sz="1000" b="1">
              <a:solidFill>
                <a:schemeClr val="bg1"/>
              </a:solidFill>
              <a:latin typeface="Segoe UI"/>
              <a:cs typeface="Segoe UI"/>
            </a:endParaRPr>
          </a:p>
        </p:txBody>
      </p:sp>
      <p:sp>
        <p:nvSpPr>
          <p:cNvPr id="14" name="TextBox 13"/>
          <p:cNvSpPr txBox="1"/>
          <p:nvPr userDrawn="1"/>
        </p:nvSpPr>
        <p:spPr bwMode="auto">
          <a:xfrm>
            <a:off x="9824682" y="6586765"/>
            <a:ext cx="1241788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>
              <a:defRPr/>
            </a:pPr>
            <a:r>
              <a:rPr lang="en-US" sz="800" b="0">
                <a:solidFill>
                  <a:schemeClr val="bg1">
                    <a:lumMod val="65000"/>
                  </a:schemeClr>
                </a:solidFill>
                <a:latin typeface="Segoe UI Light"/>
                <a:cs typeface="Segoe UI Light"/>
              </a:rPr>
              <a:t>Employee Benefits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emf"/><Relationship Id="rId15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/>
          <p:cNvGraphicFramePr>
            <a:graphicFrameLocks xmlns:a="http://schemas.openxmlformats.org/drawingml/2006/main" noChangeAspect="1"/>
          </p:cNvGraphicFramePr>
          <p:nvPr/>
        </p:nvGraphicFramePr>
        <p:xfrm>
          <a:off x="1587" y="1587"/>
          <a:ext cx="1587" cy="1587"/>
        </p:xfrm>
        <a:graphic>
          <a:graphicData uri="http://schemas.openxmlformats.org/presentationml/2006/ole">
            <p:oleObj name="oleObj" r:id="rId15" imgW="7772400" imgH="10058400" progId="TCLayout.ActiveDocument.1">
              <p:embed/>
              <p:pic>
                <p:nvPicPr>
                  <p:cNvPr id="6" name="Object 5"/>
                  <p:cNvPicPr/>
                  <p:nvPr/>
                </p:nvPicPr>
                <p:blipFill>
                  <a:blip r:embed="rId14"/>
                  <a:stretch/>
                </p:blipFill>
                <p:spPr bwMode="auto">
                  <a:xfrm>
                    <a:off x="1587" y="1587"/>
                    <a:ext cx="1587" cy="1587"/>
                  </a:xfrm>
                  <a:prstGeom prst="rect">
                    <a:avLst/>
                  </a:prstGeom>
                </p:spPr>
              </p:pic>
            </p:oleObj>
          </a:graphicData>
        </a:graphic>
      </p:graphicFrame>
      <p:sp>
        <p:nvSpPr>
          <p:cNvPr id="5" name="Rectangle 4" hidden="1"/>
          <p:cNvSpPr/>
          <p:nvPr userDrawn="1"/>
        </p:nvSpPr>
        <p:spPr bwMode="auto"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>
              <a:defRPr/>
            </a:pPr>
            <a:endParaRPr lang="en-US" sz="4400" b="1" i="0">
              <a:latin typeface="Segoe UI"/>
              <a:ea typeface="+mj-ea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533400" y="406400"/>
            <a:ext cx="11125200" cy="88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33400" y="1524000"/>
            <a:ext cx="111252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 b="1">
          <a:solidFill>
            <a:schemeClr val="tx1"/>
          </a:solidFill>
          <a:latin typeface="Segoe UI"/>
          <a:ea typeface="+mj-ea"/>
          <a:cs typeface="Segoe UI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Segoe UI Light"/>
          <a:ea typeface="+mn-ea"/>
          <a:cs typeface="Segoe UI Light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Segoe UI Light"/>
          <a:ea typeface="+mn-ea"/>
          <a:cs typeface="Segoe UI Light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Segoe UI Light"/>
          <a:ea typeface="+mn-ea"/>
          <a:cs typeface="Segoe UI Light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Segoe UI Light"/>
          <a:ea typeface="+mn-ea"/>
          <a:cs typeface="Segoe UI Light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Segoe UI Light"/>
          <a:ea typeface="+mn-ea"/>
          <a:cs typeface="Segoe UI Light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emf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jp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emf"/><Relationship Id="rId4" Type="http://schemas.openxmlformats.org/officeDocument/2006/relationships/oleObject" Target="../embeddings/oleObject4.bin"/><Relationship Id="rId5" Type="http://schemas.openxmlformats.org/officeDocument/2006/relationships/image" Target="../media/image15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Relationship Id="rId4" Type="http://schemas.openxmlformats.org/officeDocument/2006/relationships/oleObject" Target="../embeddings/oleObject3.bin"/><Relationship Id="rId5" Type="http://schemas.openxmlformats.org/officeDocument/2006/relationships/image" Target="../media/image7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xmlns:a="http://schemas.openxmlformats.org/drawingml/2006/main" noChangeAspect="1"/>
          </p:cNvGraphicFramePr>
          <p:nvPr/>
        </p:nvGraphicFramePr>
        <p:xfrm>
          <a:off x="1587" y="1587"/>
          <a:ext cx="1587" cy="1587"/>
        </p:xfrm>
        <a:graphic>
          <a:graphicData uri="http://schemas.openxmlformats.org/presentationml/2006/ole">
            <p:oleObj name="oleObj" r:id="rId4" imgW="7772400" imgH="10058400" progId="TCLayout.ActiveDocument.1">
              <p:embed/>
              <p:pic>
                <p:nvPicPr>
                  <p:cNvPr id="23" name="Object 22"/>
                  <p:cNvPicPr/>
                  <p:nvPr/>
                </p:nvPicPr>
                <p:blipFill>
                  <a:blip r:embed="rId3"/>
                  <a:stretch/>
                </p:blipFill>
                <p:spPr bwMode="auto">
                  <a:xfrm>
                    <a:off x="1587" y="1587"/>
                    <a:ext cx="1587" cy="1587"/>
                  </a:xfrm>
                  <a:prstGeom prst="rect">
                    <a:avLst/>
                  </a:prstGeom>
                </p:spPr>
              </p:pic>
            </p:oleObj>
          </a:graphicData>
        </a:graphic>
      </p:graphicFrame>
      <p:sp>
        <p:nvSpPr>
          <p:cNvPr id="2" name="Freeform 8"/>
          <p:cNvSpPr/>
          <p:nvPr/>
        </p:nvSpPr>
        <p:spPr bwMode="auto">
          <a:xfrm>
            <a:off x="468091" y="453845"/>
            <a:ext cx="11255818" cy="1817543"/>
          </a:xfrm>
          <a:custGeom>
            <a:avLst/>
            <a:gdLst>
              <a:gd name="connsiteX0" fmla="*/ 0 w 7493000"/>
              <a:gd name="connsiteY0" fmla="*/ 0 h 6248399"/>
              <a:gd name="connsiteX1" fmla="*/ 7493000 w 7493000"/>
              <a:gd name="connsiteY1" fmla="*/ 0 h 6248399"/>
              <a:gd name="connsiteX2" fmla="*/ 7493000 w 7493000"/>
              <a:gd name="connsiteY2" fmla="*/ 5684409 h 6248399"/>
              <a:gd name="connsiteX3" fmla="*/ 6929010 w 7493000"/>
              <a:gd name="connsiteY3" fmla="*/ 6248399 h 6248399"/>
              <a:gd name="connsiteX4" fmla="*/ 563990 w 7493000"/>
              <a:gd name="connsiteY4" fmla="*/ 6248399 h 6248399"/>
              <a:gd name="connsiteX5" fmla="*/ 0 w 7493000"/>
              <a:gd name="connsiteY5" fmla="*/ 5684409 h 6248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3000" h="6248399" fill="norm" stroke="1" extrusionOk="0">
                <a:moveTo>
                  <a:pt x="0" y="0"/>
                </a:moveTo>
                <a:lnTo>
                  <a:pt x="7493000" y="0"/>
                </a:lnTo>
                <a:lnTo>
                  <a:pt x="7493000" y="5684409"/>
                </a:lnTo>
                <a:cubicBezTo>
                  <a:pt x="7493000" y="5995892"/>
                  <a:pt x="7240493" y="6248399"/>
                  <a:pt x="6929010" y="6248399"/>
                </a:cubicBezTo>
                <a:lnTo>
                  <a:pt x="563990" y="6248399"/>
                </a:lnTo>
                <a:cubicBezTo>
                  <a:pt x="252507" y="6248399"/>
                  <a:pt x="0" y="5995892"/>
                  <a:pt x="0" y="5684409"/>
                </a:cubicBezTo>
                <a:close/>
              </a:path>
            </a:pathLst>
          </a:custGeom>
          <a:gradFill>
            <a:gsLst>
              <a:gs pos="0">
                <a:srgbClr val="363795">
                  <a:alpha val="75000"/>
                </a:srgbClr>
              </a:gs>
              <a:gs pos="100000">
                <a:srgbClr val="005C97">
                  <a:alpha val="90000"/>
                </a:srgbClr>
              </a:gs>
            </a:gsLst>
            <a:lin ang="18900000" scaled="1"/>
          </a:gradFill>
          <a:ln>
            <a:noFill/>
          </a:ln>
          <a:effectLst>
            <a:outerShdw blurRad="241300" dist="88900" dir="10800000" algn="r" rotWithShape="0">
              <a:schemeClr val="tx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r>
              <a:rPr lang="en-US" sz="6600"/>
              <a:t>We are </a:t>
            </a:r>
            <a:r>
              <a:rPr lang="en-US" sz="6600"/>
              <a:t>mustrust</a:t>
            </a:r>
            <a:r>
              <a:rPr lang="en-US" sz="6600"/>
              <a:t>!</a:t>
            </a:r>
            <a:endParaRPr lang="en-US" sz="66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811797" y="3687147"/>
            <a:ext cx="3600953" cy="142894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 bwMode="auto">
          <a:xfrm>
            <a:off x="4306570" y="3939957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defRPr/>
            </a:pPr>
            <a:r>
              <a:rPr lang="en-US" sz="5400" b="1" cap="none" spc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+</a:t>
            </a:r>
            <a:endParaRPr lang="zh-CN" sz="5400" b="1" cap="none" spc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8" name="Picture 2" descr="Rust Logo PNG Vector (SVG) Free Download"/>
          <p:cNvPicPr>
            <a:picLocks noChangeAspect="1" noChangeArrowheads="1"/>
          </p:cNvPicPr>
          <p:nvPr/>
        </p:nvPicPr>
        <p:blipFill>
          <a:blip r:embed="rId6"/>
          <a:stretch/>
        </p:blipFill>
        <p:spPr bwMode="auto">
          <a:xfrm>
            <a:off x="5191876" y="3281307"/>
            <a:ext cx="2233159" cy="2240628"/>
          </a:xfrm>
          <a:prstGeom prst="rect">
            <a:avLst/>
          </a:prstGeom>
          <a:noFill/>
        </p:spPr>
      </p:pic>
      <p:pic>
        <p:nvPicPr>
          <p:cNvPr id="9" name="Picture 4" descr="MMU letter logo design in illustration. Vector logo, calligraphy ..."/>
          <p:cNvPicPr>
            <a:picLocks noChangeAspect="1" noChangeArrowheads="1"/>
          </p:cNvPicPr>
          <p:nvPr/>
        </p:nvPicPr>
        <p:blipFill>
          <a:blip r:embed="rId7"/>
          <a:stretch/>
        </p:blipFill>
        <p:spPr bwMode="auto">
          <a:xfrm>
            <a:off x="8082800" y="2601978"/>
            <a:ext cx="3535907" cy="3535907"/>
          </a:xfrm>
          <a:prstGeom prst="rect">
            <a:avLst/>
          </a:prstGeom>
          <a:noFill/>
        </p:spPr>
      </p:pic>
      <p:sp>
        <p:nvSpPr>
          <p:cNvPr id="10" name="文本框 9"/>
          <p:cNvSpPr txBox="1"/>
          <p:nvPr/>
        </p:nvSpPr>
        <p:spPr bwMode="auto">
          <a:xfrm>
            <a:off x="7781029" y="3908267"/>
            <a:ext cx="6035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5400" b="1" cap="none" spc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+</a:t>
            </a:r>
            <a:endParaRPr lang="zh-CN" sz="5400" b="1" cap="none" spc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5991403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</a:rPr>
              <a:t>MMU部分（关键函数）</a:t>
            </a:r>
            <a:endParaRPr lang="zh-CN"/>
          </a:p>
        </p:txBody>
      </p:sp>
      <p:sp>
        <p:nvSpPr>
          <p:cNvPr id="780921023" name="文本框 2"/>
          <p:cNvSpPr txBox="1"/>
          <p:nvPr/>
        </p:nvSpPr>
        <p:spPr bwMode="auto">
          <a:xfrm>
            <a:off x="702859" y="1295399"/>
            <a:ext cx="8557506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1790554772" name=""/>
          <p:cNvSpPr/>
          <p:nvPr/>
        </p:nvSpPr>
        <p:spPr bwMode="auto">
          <a:xfrm flipH="0" flipV="0">
            <a:off x="350874" y="2368507"/>
            <a:ext cx="5528459" cy="222539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address_map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27936" indent="-327936"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将虚拟地址映射到物理地址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27936" indent="-327936"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先查找TLB,未命中则访问页表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27936" indent="-327936"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页表项无效时,触发页面错误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239821" indent="-239821"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更新LRU/FIFO链表和TLB</a:t>
            </a:r>
            <a:endParaRPr sz="2800"/>
          </a:p>
        </p:txBody>
      </p:sp>
      <p:pic>
        <p:nvPicPr>
          <p:cNvPr id="41615558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811126" y="1163002"/>
            <a:ext cx="6195107" cy="50282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9496741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</a:rPr>
              <a:t>MMU部分（关键函数）</a:t>
            </a:r>
            <a:endParaRPr lang="zh-CN"/>
          </a:p>
        </p:txBody>
      </p:sp>
      <p:sp>
        <p:nvSpPr>
          <p:cNvPr id="70696130" name="文本框 2"/>
          <p:cNvSpPr txBox="1"/>
          <p:nvPr/>
        </p:nvSpPr>
        <p:spPr bwMode="auto">
          <a:xfrm>
            <a:off x="702859" y="1295399"/>
            <a:ext cx="8557506" cy="36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2038956283" name=""/>
          <p:cNvSpPr/>
          <p:nvPr/>
        </p:nvSpPr>
        <p:spPr bwMode="auto">
          <a:xfrm flipH="0" flipV="0">
            <a:off x="207999" y="1320756"/>
            <a:ext cx="5937970" cy="393227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pageFault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marR="0" indent="-3940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处理页面错误情况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marR="0" indent="-3940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根据ReplacementStrategy选择替换帧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marR="0" indent="-3940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若使用TLB,清除被替换页的TLB条目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marR="0" indent="-3940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将脏页写回磁盘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marR="0" indent="-3940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读入导致页面错误的页到替换帧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marR="0" indent="-3940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更新页表项和LRU/FIFO链表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</p:txBody>
      </p:sp>
      <p:pic>
        <p:nvPicPr>
          <p:cNvPr id="178033206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000750" y="1174749"/>
            <a:ext cx="6301464" cy="52069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371118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</a:rPr>
              <a:t>MMU部分（关键函数）</a:t>
            </a:r>
            <a:endParaRPr lang="zh-CN"/>
          </a:p>
        </p:txBody>
      </p:sp>
      <p:sp>
        <p:nvSpPr>
          <p:cNvPr id="156797897" name="文本框 2"/>
          <p:cNvSpPr txBox="1"/>
          <p:nvPr/>
        </p:nvSpPr>
        <p:spPr bwMode="auto">
          <a:xfrm>
            <a:off x="702859" y="1295399"/>
            <a:ext cx="8557506" cy="36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2049867382" name=""/>
          <p:cNvSpPr/>
          <p:nvPr/>
        </p:nvSpPr>
        <p:spPr bwMode="auto">
          <a:xfrm flipH="0" flipV="0">
            <a:off x="297396" y="2220096"/>
            <a:ext cx="5532058" cy="179867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TLB_search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indent="-394023"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在TLB中搜索虚拟地址映射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indent="-394023"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找到则更新引用位和脏位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2" marR="0" indent="-39402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未找到返回-1(TLB未命中)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</p:txBody>
      </p:sp>
      <p:pic>
        <p:nvPicPr>
          <p:cNvPr id="126577299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044132" y="1358899"/>
            <a:ext cx="7016105" cy="43878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6348572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</a:rPr>
              <a:t>MMU部分（关键函数）</a:t>
            </a:r>
            <a:endParaRPr lang="zh-CN"/>
          </a:p>
        </p:txBody>
      </p:sp>
      <p:sp>
        <p:nvSpPr>
          <p:cNvPr id="571449463" name="文本框 2"/>
          <p:cNvSpPr txBox="1"/>
          <p:nvPr/>
        </p:nvSpPr>
        <p:spPr bwMode="auto">
          <a:xfrm>
            <a:off x="702859" y="1295399"/>
            <a:ext cx="8557506" cy="36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365081642" name=""/>
          <p:cNvSpPr/>
          <p:nvPr/>
        </p:nvSpPr>
        <p:spPr bwMode="auto">
          <a:xfrm flipH="0" flipV="0">
            <a:off x="207999" y="1320756"/>
            <a:ext cx="5533138" cy="2225399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TLB_update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marR="0" indent="-3940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将页号和帧号映射添加到TLB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marR="0" indent="-3940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优先使用空闲条目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marR="0" indent="-3940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无空闲条目时,使用LRU替换策略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marL="394023" marR="0" indent="-39402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zh-Hans" sz="28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被替换条目脏位为1,更新页表项</a:t>
            </a:r>
            <a:endParaRPr lang="zh-Hans" sz="28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</p:txBody>
      </p:sp>
      <p:pic>
        <p:nvPicPr>
          <p:cNvPr id="121024492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654427" y="850899"/>
            <a:ext cx="6437585" cy="55562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5730994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</a:rPr>
              <a:t>MMU部分（模拟结果）</a:t>
            </a:r>
            <a:endParaRPr lang="zh-CN"/>
          </a:p>
        </p:txBody>
      </p:sp>
      <p:sp>
        <p:nvSpPr>
          <p:cNvPr id="1839168129" name="文本框 2"/>
          <p:cNvSpPr txBox="1"/>
          <p:nvPr/>
        </p:nvSpPr>
        <p:spPr bwMode="auto">
          <a:xfrm>
            <a:off x="702859" y="1295399"/>
            <a:ext cx="8557506" cy="36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762954276" name=""/>
          <p:cNvSpPr txBox="1"/>
          <p:nvPr/>
        </p:nvSpPr>
        <p:spPr bwMode="auto">
          <a:xfrm flipH="0" flipV="0">
            <a:off x="3938624" y="1904999"/>
            <a:ext cx="738349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TODO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0644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zh-CN" sz="40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交叉编译与上板(bindgen方案)</a:t>
            </a:r>
            <a:endParaRPr lang="en-US" sz="4000">
              <a:solidFill>
                <a:schemeClr val="accent2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470864448" name=""/>
          <p:cNvSpPr txBox="1"/>
          <p:nvPr/>
        </p:nvSpPr>
        <p:spPr bwMode="auto">
          <a:xfrm flipH="0" flipV="0">
            <a:off x="700124" y="1952624"/>
            <a:ext cx="6646189" cy="1228264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349965" indent="-349965">
              <a:buFont typeface="Arial"/>
              <a:buChar char="•"/>
              <a:defRPr/>
            </a:pPr>
            <a:r>
              <a:rPr sz="2400"/>
              <a:t>用 wrapper.c  include 所有头文件。</a:t>
            </a:r>
            <a:endParaRPr sz="2400"/>
          </a:p>
          <a:p>
            <a:pPr marL="283879" indent="-283879">
              <a:buFont typeface="Arial"/>
              <a:buChar char="•"/>
              <a:defRPr/>
            </a:pPr>
            <a:r>
              <a:rPr sz="2400"/>
              <a:t>再对这一 c 文件进行 bindgen，可以得到干净的 bind.rs（不会生成调用的库函数）</a:t>
            </a:r>
            <a:endParaRPr sz="2400"/>
          </a:p>
        </p:txBody>
      </p:sp>
      <p:pic>
        <p:nvPicPr>
          <p:cNvPr id="133216101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8962703" y="142875"/>
            <a:ext cx="2908621" cy="3159124"/>
          </a:xfrm>
          <a:prstGeom prst="rect">
            <a:avLst/>
          </a:prstGeom>
        </p:spPr>
      </p:pic>
      <p:pic>
        <p:nvPicPr>
          <p:cNvPr id="111825148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34999" y="3619499"/>
            <a:ext cx="11218824" cy="28923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5267896" name="标题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064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zh-CN" sz="400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</a:rPr>
              <a:t>交叉编译与上板</a:t>
            </a:r>
            <a:endParaRPr lang="en-US" sz="4000">
              <a:solidFill>
                <a:schemeClr val="accent2">
                  <a:lumMod val="75000"/>
                </a:schemeClr>
              </a:solidFill>
              <a:latin typeface="Arial"/>
              <a:ea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81777355" name="标题 1"/>
          <p:cNvSpPr>
            <a:spLocks noGrp="1"/>
          </p:cNvSpPr>
          <p:nvPr>
            <p:ph type="title"/>
          </p:nvPr>
        </p:nvSpPr>
        <p:spPr bwMode="auto">
          <a:xfrm>
            <a:off x="838199" y="365124"/>
            <a:ext cx="10515600" cy="13064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zh-CN" sz="400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</a:rPr>
              <a:t>交叉编译与上板</a:t>
            </a:r>
            <a:endParaRPr lang="en-US" sz="4000">
              <a:solidFill>
                <a:schemeClr val="accent2">
                  <a:lumMod val="75000"/>
                </a:schemeClr>
              </a:solidFill>
              <a:latin typeface="Arial"/>
              <a:ea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xmlns:a="http://schemas.openxmlformats.org/drawingml/2006/main" noChangeAspect="1"/>
          </p:cNvGraphicFramePr>
          <p:nvPr/>
        </p:nvGraphicFramePr>
        <p:xfrm>
          <a:off x="1587" y="1587"/>
          <a:ext cx="1587" cy="1587"/>
        </p:xfrm>
        <a:graphic>
          <a:graphicData uri="http://schemas.openxmlformats.org/presentationml/2006/ole">
            <p:oleObj name="oleObj" r:id="rId4" imgW="7772400" imgH="10058400" progId="TCLayout.ActiveDocument.1">
              <p:embed/>
              <p:pic>
                <p:nvPicPr>
                  <p:cNvPr id="4" name="Object 3"/>
                  <p:cNvPicPr/>
                  <p:nvPr/>
                </p:nvPicPr>
                <p:blipFill>
                  <a:blip r:embed="rId3"/>
                  <a:stretch/>
                </p:blipFill>
                <p:spPr bwMode="auto">
                  <a:xfrm>
                    <a:off x="1587" y="1587"/>
                    <a:ext cx="1587" cy="1587"/>
                  </a:xfrm>
                  <a:prstGeom prst="rect">
                    <a:avLst/>
                  </a:prstGeom>
                </p:spPr>
              </p:pic>
            </p:oleObj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rcRect l="13460" t="0" r="13700" b="8888"/>
          <a:stretch/>
        </p:blipFill>
        <p:spPr bwMode="auto">
          <a:xfrm>
            <a:off x="533400" y="1"/>
            <a:ext cx="7493000" cy="6248399"/>
          </a:xfrm>
          <a:custGeom>
            <a:avLst/>
            <a:gdLst>
              <a:gd name="connsiteX0" fmla="*/ 0 w 7493000"/>
              <a:gd name="connsiteY0" fmla="*/ 0 h 6248399"/>
              <a:gd name="connsiteX1" fmla="*/ 7493000 w 7493000"/>
              <a:gd name="connsiteY1" fmla="*/ 0 h 6248399"/>
              <a:gd name="connsiteX2" fmla="*/ 7493000 w 7493000"/>
              <a:gd name="connsiteY2" fmla="*/ 5684409 h 6248399"/>
              <a:gd name="connsiteX3" fmla="*/ 6929010 w 7493000"/>
              <a:gd name="connsiteY3" fmla="*/ 6248399 h 6248399"/>
              <a:gd name="connsiteX4" fmla="*/ 563990 w 7493000"/>
              <a:gd name="connsiteY4" fmla="*/ 6248399 h 6248399"/>
              <a:gd name="connsiteX5" fmla="*/ 0 w 7493000"/>
              <a:gd name="connsiteY5" fmla="*/ 5684409 h 6248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3000" h="6248399" fill="norm" stroke="1" extrusionOk="0">
                <a:moveTo>
                  <a:pt x="0" y="0"/>
                </a:moveTo>
                <a:lnTo>
                  <a:pt x="7493000" y="0"/>
                </a:lnTo>
                <a:lnTo>
                  <a:pt x="7493000" y="5684409"/>
                </a:lnTo>
                <a:cubicBezTo>
                  <a:pt x="7493000" y="5995892"/>
                  <a:pt x="7240493" y="6248399"/>
                  <a:pt x="6929010" y="6248399"/>
                </a:cubicBezTo>
                <a:lnTo>
                  <a:pt x="563990" y="6248399"/>
                </a:lnTo>
                <a:cubicBezTo>
                  <a:pt x="252507" y="6248399"/>
                  <a:pt x="0" y="5995892"/>
                  <a:pt x="0" y="5684409"/>
                </a:cubicBezTo>
                <a:close/>
              </a:path>
            </a:pathLst>
          </a:custGeom>
        </p:spPr>
      </p:pic>
      <p:sp>
        <p:nvSpPr>
          <p:cNvPr id="9" name="Freeform 8"/>
          <p:cNvSpPr/>
          <p:nvPr/>
        </p:nvSpPr>
        <p:spPr bwMode="auto">
          <a:xfrm>
            <a:off x="533400" y="1"/>
            <a:ext cx="7493000" cy="6248399"/>
          </a:xfrm>
          <a:custGeom>
            <a:avLst/>
            <a:gdLst>
              <a:gd name="connsiteX0" fmla="*/ 0 w 7493000"/>
              <a:gd name="connsiteY0" fmla="*/ 0 h 6248399"/>
              <a:gd name="connsiteX1" fmla="*/ 7493000 w 7493000"/>
              <a:gd name="connsiteY1" fmla="*/ 0 h 6248399"/>
              <a:gd name="connsiteX2" fmla="*/ 7493000 w 7493000"/>
              <a:gd name="connsiteY2" fmla="*/ 5684409 h 6248399"/>
              <a:gd name="connsiteX3" fmla="*/ 6929010 w 7493000"/>
              <a:gd name="connsiteY3" fmla="*/ 6248399 h 6248399"/>
              <a:gd name="connsiteX4" fmla="*/ 563990 w 7493000"/>
              <a:gd name="connsiteY4" fmla="*/ 6248399 h 6248399"/>
              <a:gd name="connsiteX5" fmla="*/ 0 w 7493000"/>
              <a:gd name="connsiteY5" fmla="*/ 5684409 h 6248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3000" h="6248399" fill="norm" stroke="1" extrusionOk="0">
                <a:moveTo>
                  <a:pt x="0" y="0"/>
                </a:moveTo>
                <a:lnTo>
                  <a:pt x="7493000" y="0"/>
                </a:lnTo>
                <a:lnTo>
                  <a:pt x="7493000" y="5684409"/>
                </a:lnTo>
                <a:cubicBezTo>
                  <a:pt x="7493000" y="5995892"/>
                  <a:pt x="7240493" y="6248399"/>
                  <a:pt x="6929010" y="6248399"/>
                </a:cubicBezTo>
                <a:lnTo>
                  <a:pt x="563990" y="6248399"/>
                </a:lnTo>
                <a:cubicBezTo>
                  <a:pt x="252507" y="6248399"/>
                  <a:pt x="0" y="5995892"/>
                  <a:pt x="0" y="5684409"/>
                </a:cubicBezTo>
                <a:close/>
              </a:path>
            </a:pathLst>
          </a:custGeom>
          <a:gradFill>
            <a:gsLst>
              <a:gs pos="0">
                <a:srgbClr val="363795">
                  <a:alpha val="75000"/>
                </a:srgbClr>
              </a:gs>
              <a:gs pos="100000">
                <a:srgbClr val="005C97">
                  <a:alpha val="90000"/>
                </a:srgbClr>
              </a:gs>
            </a:gsLst>
            <a:lin ang="18900000" scaled="1"/>
          </a:gradFill>
          <a:ln>
            <a:noFill/>
          </a:ln>
          <a:effectLst>
            <a:outerShdw blurRad="241300" dist="88900" dir="10800000" algn="r" rotWithShape="0">
              <a:schemeClr val="tx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en-US"/>
          </a:p>
        </p:txBody>
      </p:sp>
      <p:sp>
        <p:nvSpPr>
          <p:cNvPr id="2" name="Title 1"/>
          <p:cNvSpPr txBox="1"/>
          <p:nvPr/>
        </p:nvSpPr>
        <p:spPr bwMode="auto">
          <a:xfrm>
            <a:off x="3878468" y="1905405"/>
            <a:ext cx="3266870" cy="2437589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tx1"/>
                </a:solidFill>
                <a:latin typeface="Georgia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8800">
                <a:solidFill>
                  <a:schemeClr val="bg1"/>
                </a:solidFill>
                <a:latin typeface="Segoe UI"/>
                <a:cs typeface="Segoe UI"/>
              </a:rPr>
              <a:t>Thank You</a:t>
            </a:r>
            <a:endParaRPr/>
          </a:p>
        </p:txBody>
      </p:sp>
      <p:sp>
        <p:nvSpPr>
          <p:cNvPr id="26" name="Freeform 25"/>
          <p:cNvSpPr/>
          <p:nvPr/>
        </p:nvSpPr>
        <p:spPr bwMode="auto">
          <a:xfrm>
            <a:off x="0" y="2001435"/>
            <a:ext cx="2982685" cy="2091594"/>
          </a:xfrm>
          <a:custGeom>
            <a:avLst/>
            <a:gdLst>
              <a:gd name="connsiteX0" fmla="*/ 0 w 2982686"/>
              <a:gd name="connsiteY0" fmla="*/ 0 h 2091594"/>
              <a:gd name="connsiteX1" fmla="*/ 1936889 w 2982686"/>
              <a:gd name="connsiteY1" fmla="*/ 0 h 2091594"/>
              <a:gd name="connsiteX2" fmla="*/ 2982686 w 2982686"/>
              <a:gd name="connsiteY2" fmla="*/ 1045797 h 2091594"/>
              <a:gd name="connsiteX3" fmla="*/ 1936889 w 2982686"/>
              <a:gd name="connsiteY3" fmla="*/ 2091594 h 2091594"/>
              <a:gd name="connsiteX4" fmla="*/ 0 w 2982686"/>
              <a:gd name="connsiteY4" fmla="*/ 2091594 h 209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2686" h="2091594" fill="norm" stroke="1" extrusionOk="0">
                <a:moveTo>
                  <a:pt x="0" y="0"/>
                </a:moveTo>
                <a:lnTo>
                  <a:pt x="1936889" y="0"/>
                </a:lnTo>
                <a:cubicBezTo>
                  <a:pt x="2514467" y="0"/>
                  <a:pt x="2982686" y="468219"/>
                  <a:pt x="2982686" y="1045797"/>
                </a:cubicBezTo>
                <a:cubicBezTo>
                  <a:pt x="2982686" y="1623375"/>
                  <a:pt x="2514467" y="2091594"/>
                  <a:pt x="1936889" y="2091594"/>
                </a:cubicBezTo>
                <a:lnTo>
                  <a:pt x="0" y="2091594"/>
                </a:lnTo>
                <a:close/>
              </a:path>
            </a:pathLst>
          </a:custGeom>
          <a:gradFill>
            <a:gsLst>
              <a:gs pos="0">
                <a:srgbClr val="00B492"/>
              </a:gs>
              <a:gs pos="100000">
                <a:srgbClr val="4EECC8"/>
              </a:gs>
            </a:gsLst>
            <a:lin ang="18900000" scaled="1"/>
          </a:gradFill>
          <a:ln>
            <a:noFill/>
          </a:ln>
          <a:effectLst>
            <a:outerShdw blurRad="203200" dist="101600" dir="10800000" algn="r" rotWithShape="0">
              <a:srgbClr val="4EECC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en-US" sz="2400" b="1"/>
          </a:p>
        </p:txBody>
      </p:sp>
      <p:cxnSp>
        <p:nvCxnSpPr>
          <p:cNvPr id="28" name="Straight Connector 27"/>
          <p:cNvCxnSpPr>
            <a:cxnSpLocks/>
          </p:cNvCxnSpPr>
          <p:nvPr/>
        </p:nvCxnSpPr>
        <p:spPr bwMode="auto">
          <a:xfrm>
            <a:off x="11131826" y="3124200"/>
            <a:ext cx="106282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 bwMode="auto">
          <a:xfrm>
            <a:off x="1102613" y="2452486"/>
            <a:ext cx="1189491" cy="1189491"/>
            <a:chOff x="4433888" y="2903538"/>
            <a:chExt cx="330200" cy="330200"/>
          </a:xfrm>
        </p:grpSpPr>
        <p:sp>
          <p:nvSpPr>
            <p:cNvPr id="31" name="Line 165"/>
            <p:cNvSpPr>
              <a:spLocks noChangeShapeType="1"/>
            </p:cNvSpPr>
            <p:nvPr/>
          </p:nvSpPr>
          <p:spPr bwMode="auto">
            <a:xfrm>
              <a:off x="4464050" y="2970213"/>
              <a:ext cx="269875" cy="0"/>
            </a:xfrm>
            <a:prstGeom prst="line">
              <a:avLst/>
            </a:prstGeom>
            <a:noFill/>
            <a:ln w="254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32" name="Oval 166"/>
            <p:cNvSpPr>
              <a:spLocks noChangeArrowheads="1"/>
            </p:cNvSpPr>
            <p:nvPr/>
          </p:nvSpPr>
          <p:spPr bwMode="auto">
            <a:xfrm>
              <a:off x="4733925" y="2955925"/>
              <a:ext cx="30162" cy="30162"/>
            </a:xfrm>
            <a:prstGeom prst="ellipse">
              <a:avLst/>
            </a:prstGeom>
            <a:noFill/>
            <a:ln w="254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33" name="Oval 167"/>
            <p:cNvSpPr>
              <a:spLocks noChangeArrowheads="1"/>
            </p:cNvSpPr>
            <p:nvPr/>
          </p:nvSpPr>
          <p:spPr bwMode="auto">
            <a:xfrm>
              <a:off x="4433888" y="2955925"/>
              <a:ext cx="30162" cy="30162"/>
            </a:xfrm>
            <a:prstGeom prst="ellipse">
              <a:avLst/>
            </a:prstGeom>
            <a:noFill/>
            <a:ln w="254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34" name="Freeform 168"/>
            <p:cNvSpPr/>
            <p:nvPr/>
          </p:nvSpPr>
          <p:spPr bwMode="auto">
            <a:xfrm>
              <a:off x="4500563" y="2970213"/>
              <a:ext cx="195263" cy="263525"/>
            </a:xfrm>
            <a:custGeom>
              <a:avLst/>
              <a:gdLst>
                <a:gd name="T0" fmla="*/ 123 w 123"/>
                <a:gd name="T1" fmla="*/ 0 h 166"/>
                <a:gd name="T2" fmla="*/ 0 w 123"/>
                <a:gd name="T3" fmla="*/ 0 h 166"/>
                <a:gd name="T4" fmla="*/ 0 w 123"/>
                <a:gd name="T5" fmla="*/ 114 h 166"/>
                <a:gd name="T6" fmla="*/ 62 w 123"/>
                <a:gd name="T7" fmla="*/ 166 h 166"/>
                <a:gd name="T8" fmla="*/ 123 w 123"/>
                <a:gd name="T9" fmla="*/ 114 h 166"/>
                <a:gd name="T10" fmla="*/ 123 w 123"/>
                <a:gd name="T1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3" h="166" fill="norm" stroke="1" extrusionOk="0">
                  <a:moveTo>
                    <a:pt x="123" y="0"/>
                  </a:moveTo>
                  <a:lnTo>
                    <a:pt x="0" y="0"/>
                  </a:lnTo>
                  <a:lnTo>
                    <a:pt x="0" y="114"/>
                  </a:lnTo>
                  <a:lnTo>
                    <a:pt x="62" y="166"/>
                  </a:lnTo>
                  <a:lnTo>
                    <a:pt x="123" y="114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254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35" name="Freeform 169"/>
            <p:cNvSpPr/>
            <p:nvPr/>
          </p:nvSpPr>
          <p:spPr bwMode="auto">
            <a:xfrm>
              <a:off x="4500563" y="2903538"/>
              <a:ext cx="195263" cy="66675"/>
            </a:xfrm>
            <a:custGeom>
              <a:avLst/>
              <a:gdLst>
                <a:gd name="T0" fmla="*/ 0 w 123"/>
                <a:gd name="T1" fmla="*/ 42 h 42"/>
                <a:gd name="T2" fmla="*/ 62 w 123"/>
                <a:gd name="T3" fmla="*/ 0 h 42"/>
                <a:gd name="T4" fmla="*/ 123 w 123"/>
                <a:gd name="T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3" h="42" fill="norm" stroke="1" extrusionOk="0">
                  <a:moveTo>
                    <a:pt x="0" y="42"/>
                  </a:moveTo>
                  <a:lnTo>
                    <a:pt x="62" y="0"/>
                  </a:lnTo>
                  <a:lnTo>
                    <a:pt x="123" y="42"/>
                  </a:lnTo>
                </a:path>
              </a:pathLst>
            </a:custGeom>
            <a:noFill/>
            <a:ln w="2540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36" name="Freeform 170"/>
            <p:cNvSpPr/>
            <p:nvPr/>
          </p:nvSpPr>
          <p:spPr bwMode="auto">
            <a:xfrm>
              <a:off x="4530725" y="3011488"/>
              <a:ext cx="136525" cy="131763"/>
            </a:xfrm>
            <a:custGeom>
              <a:avLst/>
              <a:gdLst>
                <a:gd name="T0" fmla="*/ 43 w 86"/>
                <a:gd name="T1" fmla="*/ 0 h 83"/>
                <a:gd name="T2" fmla="*/ 52 w 86"/>
                <a:gd name="T3" fmla="*/ 31 h 83"/>
                <a:gd name="T4" fmla="*/ 86 w 86"/>
                <a:gd name="T5" fmla="*/ 31 h 83"/>
                <a:gd name="T6" fmla="*/ 59 w 86"/>
                <a:gd name="T7" fmla="*/ 50 h 83"/>
                <a:gd name="T8" fmla="*/ 69 w 86"/>
                <a:gd name="T9" fmla="*/ 83 h 83"/>
                <a:gd name="T10" fmla="*/ 43 w 86"/>
                <a:gd name="T11" fmla="*/ 62 h 83"/>
                <a:gd name="T12" fmla="*/ 17 w 86"/>
                <a:gd name="T13" fmla="*/ 83 h 83"/>
                <a:gd name="T14" fmla="*/ 26 w 86"/>
                <a:gd name="T15" fmla="*/ 50 h 83"/>
                <a:gd name="T16" fmla="*/ 0 w 86"/>
                <a:gd name="T17" fmla="*/ 31 h 83"/>
                <a:gd name="T18" fmla="*/ 33 w 86"/>
                <a:gd name="T19" fmla="*/ 31 h 83"/>
                <a:gd name="T20" fmla="*/ 43 w 86"/>
                <a:gd name="T21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83" fill="norm" stroke="1" extrusionOk="0">
                  <a:moveTo>
                    <a:pt x="43" y="0"/>
                  </a:moveTo>
                  <a:lnTo>
                    <a:pt x="52" y="31"/>
                  </a:lnTo>
                  <a:lnTo>
                    <a:pt x="86" y="31"/>
                  </a:lnTo>
                  <a:lnTo>
                    <a:pt x="59" y="50"/>
                  </a:lnTo>
                  <a:lnTo>
                    <a:pt x="69" y="83"/>
                  </a:lnTo>
                  <a:lnTo>
                    <a:pt x="43" y="62"/>
                  </a:lnTo>
                  <a:lnTo>
                    <a:pt x="17" y="83"/>
                  </a:lnTo>
                  <a:lnTo>
                    <a:pt x="26" y="50"/>
                  </a:lnTo>
                  <a:lnTo>
                    <a:pt x="0" y="31"/>
                  </a:lnTo>
                  <a:lnTo>
                    <a:pt x="33" y="31"/>
                  </a:lnTo>
                  <a:lnTo>
                    <a:pt x="43" y="0"/>
                  </a:lnTo>
                  <a:close/>
                </a:path>
              </a:pathLst>
            </a:custGeom>
            <a:noFill/>
            <a:ln w="25400" cap="flat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</p:grpSp>
      <p:cxnSp>
        <p:nvCxnSpPr>
          <p:cNvPr id="37" name="Straight Connector 36"/>
          <p:cNvCxnSpPr>
            <a:cxnSpLocks/>
          </p:cNvCxnSpPr>
          <p:nvPr/>
        </p:nvCxnSpPr>
        <p:spPr bwMode="auto">
          <a:xfrm>
            <a:off x="10754839" y="3124200"/>
            <a:ext cx="376987" cy="0"/>
          </a:xfrm>
          <a:prstGeom prst="line">
            <a:avLst/>
          </a:prstGeom>
          <a:ln w="50800" cap="rnd">
            <a:solidFill>
              <a:srgbClr val="3DE0BC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 bwMode="auto">
          <a:xfrm>
            <a:off x="523734" y="494310"/>
            <a:ext cx="60971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sz="4400" b="1">
                <a:solidFill>
                  <a:schemeClr val="accent2">
                    <a:lumMod val="75000"/>
                  </a:schemeClr>
                </a:solidFill>
                <a:latin typeface="+mn-ea"/>
              </a:rPr>
              <a:t>小组成员与分工</a:t>
            </a:r>
            <a:endParaRPr lang="zh-CN" sz="4400" b="1"/>
          </a:p>
        </p:txBody>
      </p:sp>
      <p:sp>
        <p:nvSpPr>
          <p:cNvPr id="4" name="文本框 3"/>
          <p:cNvSpPr txBox="1"/>
          <p:nvPr/>
        </p:nvSpPr>
        <p:spPr bwMode="auto">
          <a:xfrm>
            <a:off x="641445" y="1385248"/>
            <a:ext cx="9826388" cy="2127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zh-CN"/>
              <a:t>阎昶澍：组长，参与</a:t>
            </a:r>
            <a:r>
              <a:rPr lang="en-US"/>
              <a:t>Rust</a:t>
            </a:r>
            <a:r>
              <a:rPr lang="zh-CN"/>
              <a:t>改写，</a:t>
            </a:r>
            <a:r>
              <a:rPr lang="en-US"/>
              <a:t>MMU</a:t>
            </a:r>
            <a:r>
              <a:rPr lang="zh-CN"/>
              <a:t>部分，交叉编译与上板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zh-CN"/>
              <a:t>郭东昊：组员，参与</a:t>
            </a:r>
            <a:r>
              <a:rPr lang="en-US"/>
              <a:t>Rust</a:t>
            </a:r>
            <a:r>
              <a:rPr lang="zh-CN"/>
              <a:t>改写，上板与</a:t>
            </a:r>
            <a:r>
              <a:rPr lang="en-US"/>
              <a:t>PPT</a:t>
            </a:r>
            <a:r>
              <a:rPr lang="zh-CN"/>
              <a:t>制作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zh-CN"/>
              <a:t>薄震宇：组员，参与</a:t>
            </a:r>
            <a:r>
              <a:rPr lang="en-US"/>
              <a:t>Rust</a:t>
            </a:r>
            <a:r>
              <a:rPr lang="zh-CN"/>
              <a:t>改写，</a:t>
            </a:r>
            <a:r>
              <a:rPr lang="en-US"/>
              <a:t>PPT</a:t>
            </a:r>
            <a:r>
              <a:rPr lang="zh-CN"/>
              <a:t>制作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zh-CN"/>
              <a:t>周翟恩和：组员，参与</a:t>
            </a:r>
            <a:r>
              <a:rPr lang="en-US"/>
              <a:t>Rust</a:t>
            </a:r>
            <a:r>
              <a:rPr lang="zh-CN"/>
              <a:t>改写，</a:t>
            </a:r>
            <a:r>
              <a:rPr lang="en-US"/>
              <a:t>PPT</a:t>
            </a:r>
            <a:r>
              <a:rPr lang="zh-CN"/>
              <a:t>制作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zh-CN"/>
              <a:t>王劲博：组员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6728159" name="文本框 2"/>
          <p:cNvSpPr txBox="1"/>
          <p:nvPr/>
        </p:nvSpPr>
        <p:spPr bwMode="auto">
          <a:xfrm>
            <a:off x="523733" y="494309"/>
            <a:ext cx="6097495" cy="762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sz="4400" b="1" i="0" u="none" strike="noStrike" cap="none" spc="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  <a:cs typeface="Arial"/>
              </a:rPr>
              <a:t>同类项目对比</a:t>
            </a:r>
            <a:endParaRPr lang="zh-CN" sz="4400" b="1"/>
          </a:p>
        </p:txBody>
      </p:sp>
      <p:graphicFrame>
        <p:nvGraphicFramePr>
          <p:cNvPr id="929128887" name=""/>
          <p:cNvGraphicFramePr>
            <a:graphicFrameLocks xmlns:a="http://schemas.openxmlformats.org/drawingml/2006/main"/>
          </p:cNvGraphicFramePr>
          <p:nvPr/>
        </p:nvGraphicFramePr>
        <p:xfrm>
          <a:off x="604874" y="2133599"/>
          <a:ext cx="10847349" cy="2773679"/>
        </p:xfrm>
        <a:graphic>
          <a:graphicData uri="http://schemas.openxmlformats.org/drawingml/2006/table">
            <a:tbl>
              <a:tblPr firstRow="1" firstCol="1" lastRow="0" lastCol="0" bandRow="1" bandCol="0">
                <a:tableStyleId>{5C22544A-7EE6-4342-B048-85BDC9FD1C3A}</a:tableStyleId>
              </a:tblPr>
              <a:tblGrid>
                <a:gridCol w="4376475"/>
                <a:gridCol w="2247378"/>
                <a:gridCol w="2129095"/>
                <a:gridCol w="2094399"/>
              </a:tblGrid>
              <a:tr h="1752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1" i="0" u="none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</a:rPr>
                        <a:t>项目完成度\组名</a:t>
                      </a:r>
                      <a:endParaRPr sz="720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9524" algn="ctr"/>
                    <a:lnB w="9524" algn="ctr"/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1" i="0" u="none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</a:rPr>
                        <a:t>mustrust (OSH2024)</a:t>
                      </a:r>
                      <a:endParaRPr sz="720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9524" algn="ctr"/>
                    <a:lnB w="9524" algn="ctr"/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1" i="0" u="none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</a:rPr>
                        <a:t>imagination (OSH2023)</a:t>
                      </a:r>
                      <a:endParaRPr sz="720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9524" algn="ctr"/>
                    <a:lnB w="9524" algn="ctr"/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1" i="0" u="none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</a:rPr>
                        <a:t>x-rust-freertos (OSH2019)</a:t>
                      </a:r>
                      <a:endParaRPr sz="720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9524" algn="ctr"/>
                    <a:lnB w="9524" algn="ctr"/>
                  </a:tcPr>
                </a:tc>
              </a:tr>
              <a:tr h="1752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</a:rPr>
                        <a:t>rust完整改写</a:t>
                      </a:r>
                      <a:endParaRPr sz="720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✓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✓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✓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</a:tr>
              <a:tr h="1752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</a:rPr>
                        <a:t>交叉编译&amp;QEMU模拟器运行</a:t>
                      </a:r>
                      <a:endParaRPr sz="720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✓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×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×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</a:tr>
              <a:tr h="1752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</a:rPr>
                        <a:t>上板运行</a:t>
                      </a:r>
                      <a:endParaRPr sz="720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×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×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×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</a:tr>
              <a:tr h="1752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</a:rPr>
                        <a:t>MMU软件模拟</a:t>
                      </a:r>
                      <a:endParaRPr sz="720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✓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✓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×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12699" algn="ctr">
                      <a:noFill/>
                    </a:lnB>
                  </a:tcPr>
                </a:tc>
              </a:tr>
              <a:tr h="17526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chemeClr val="bg1"/>
                          </a:solidFill>
                          <a:latin typeface="Calibri"/>
                          <a:ea typeface="Calibri"/>
                          <a:cs typeface="Calibri"/>
                        </a:rPr>
                        <a:t>MMU硬件支持</a:t>
                      </a:r>
                      <a:endParaRPr sz="720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9524" algn="ctr"/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×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9524" algn="ctr"/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×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9524" algn="ctr"/>
                  </a:tcPr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2600" b="0" i="0" u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</a:rPr>
                        <a:t>×</a:t>
                      </a:r>
                      <a:endParaRPr sz="7200"/>
                    </a:p>
                  </a:txBody>
                  <a:tcPr marL="0" marR="0" marT="0" marB="0" anchor="b">
                    <a:lnL w="12699" algn="ctr">
                      <a:noFill/>
                    </a:lnL>
                    <a:lnR w="12699" algn="ctr">
                      <a:noFill/>
                    </a:lnR>
                    <a:lnT w="12699" algn="ctr">
                      <a:noFill/>
                    </a:lnT>
                    <a:lnB w="9524" algn="ctr"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xmlns:a="http://schemas.openxmlformats.org/drawingml/2006/main" noChangeAspect="1"/>
          </p:cNvGraphicFramePr>
          <p:nvPr/>
        </p:nvGraphicFramePr>
        <p:xfrm>
          <a:off x="1587" y="1587"/>
          <a:ext cx="1587" cy="1587"/>
        </p:xfrm>
        <a:graphic>
          <a:graphicData uri="http://schemas.openxmlformats.org/presentationml/2006/ole">
            <p:oleObj name="oleObj" r:id="rId4" imgW="7772400" imgH="10058400" progId="TCLayout.ActiveDocument.1">
              <p:embed/>
              <p:pic>
                <p:nvPicPr>
                  <p:cNvPr id="4" name="Object 3"/>
                  <p:cNvPicPr/>
                  <p:nvPr/>
                </p:nvPicPr>
                <p:blipFill>
                  <a:blip r:embed="rId3"/>
                  <a:stretch/>
                </p:blipFill>
                <p:spPr bwMode="auto">
                  <a:xfrm>
                    <a:off x="1587" y="1587"/>
                    <a:ext cx="1587" cy="1587"/>
                  </a:xfrm>
                  <a:prstGeom prst="rect">
                    <a:avLst/>
                  </a:prstGeom>
                </p:spPr>
              </p:pic>
            </p:oleObj>
          </a:graphicData>
        </a:graphic>
      </p:graphicFrame>
      <p:sp>
        <p:nvSpPr>
          <p:cNvPr id="7" name="Rounded Rectangle 6"/>
          <p:cNvSpPr/>
          <p:nvPr/>
        </p:nvSpPr>
        <p:spPr bwMode="auto">
          <a:xfrm>
            <a:off x="533400" y="952500"/>
            <a:ext cx="11125200" cy="4953000"/>
          </a:xfrm>
          <a:prstGeom prst="roundRect">
            <a:avLst>
              <a:gd name="adj" fmla="val 970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en-US"/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rcRect l="4251" t="311" r="36430" b="2075"/>
          <a:stretch/>
        </p:blipFill>
        <p:spPr bwMode="auto">
          <a:xfrm>
            <a:off x="533400" y="952500"/>
            <a:ext cx="4514850" cy="4953000"/>
          </a:xfrm>
          <a:custGeom>
            <a:avLst/>
            <a:gdLst>
              <a:gd name="connsiteX0" fmla="*/ 409587 w 4514850"/>
              <a:gd name="connsiteY0" fmla="*/ 0 h 4953000"/>
              <a:gd name="connsiteX1" fmla="*/ 4105263 w 4514850"/>
              <a:gd name="connsiteY1" fmla="*/ 0 h 4953000"/>
              <a:gd name="connsiteX2" fmla="*/ 4514850 w 4514850"/>
              <a:gd name="connsiteY2" fmla="*/ 409587 h 4953000"/>
              <a:gd name="connsiteX3" fmla="*/ 4514850 w 4514850"/>
              <a:gd name="connsiteY3" fmla="*/ 4543413 h 4953000"/>
              <a:gd name="connsiteX4" fmla="*/ 4105263 w 4514850"/>
              <a:gd name="connsiteY4" fmla="*/ 4953000 h 4953000"/>
              <a:gd name="connsiteX5" fmla="*/ 409587 w 4514850"/>
              <a:gd name="connsiteY5" fmla="*/ 4953000 h 4953000"/>
              <a:gd name="connsiteX6" fmla="*/ 0 w 4514850"/>
              <a:gd name="connsiteY6" fmla="*/ 4543413 h 4953000"/>
              <a:gd name="connsiteX7" fmla="*/ 0 w 4514850"/>
              <a:gd name="connsiteY7" fmla="*/ 409587 h 4953000"/>
              <a:gd name="connsiteX8" fmla="*/ 409587 w 4514850"/>
              <a:gd name="connsiteY8" fmla="*/ 0 h 495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14850" h="4953000" fill="norm" stroke="1" extrusionOk="0">
                <a:moveTo>
                  <a:pt x="409587" y="0"/>
                </a:moveTo>
                <a:lnTo>
                  <a:pt x="4105263" y="0"/>
                </a:lnTo>
                <a:cubicBezTo>
                  <a:pt x="4331472" y="0"/>
                  <a:pt x="4514850" y="183378"/>
                  <a:pt x="4514850" y="409587"/>
                </a:cubicBezTo>
                <a:lnTo>
                  <a:pt x="4514850" y="4543413"/>
                </a:lnTo>
                <a:cubicBezTo>
                  <a:pt x="4514850" y="4769622"/>
                  <a:pt x="4331472" y="4953000"/>
                  <a:pt x="4105263" y="4953000"/>
                </a:cubicBezTo>
                <a:lnTo>
                  <a:pt x="409587" y="4953000"/>
                </a:lnTo>
                <a:cubicBezTo>
                  <a:pt x="183378" y="4953000"/>
                  <a:pt x="0" y="4769622"/>
                  <a:pt x="0" y="4543413"/>
                </a:cubicBezTo>
                <a:lnTo>
                  <a:pt x="0" y="409587"/>
                </a:lnTo>
                <a:cubicBezTo>
                  <a:pt x="0" y="183378"/>
                  <a:pt x="183378" y="0"/>
                  <a:pt x="409587" y="0"/>
                </a:cubicBezTo>
                <a:close/>
              </a:path>
            </a:pathLst>
          </a:custGeom>
        </p:spPr>
      </p:pic>
      <p:sp>
        <p:nvSpPr>
          <p:cNvPr id="6" name="Rounded Rectangle 5"/>
          <p:cNvSpPr/>
          <p:nvPr/>
        </p:nvSpPr>
        <p:spPr bwMode="auto">
          <a:xfrm>
            <a:off x="533400" y="952500"/>
            <a:ext cx="4514850" cy="4953000"/>
          </a:xfrm>
          <a:prstGeom prst="roundRect">
            <a:avLst>
              <a:gd name="adj" fmla="val 9072"/>
            </a:avLst>
          </a:prstGeom>
          <a:gradFill>
            <a:gsLst>
              <a:gs pos="0">
                <a:srgbClr val="363795">
                  <a:alpha val="75000"/>
                </a:srgbClr>
              </a:gs>
              <a:gs pos="100000">
                <a:srgbClr val="005C97">
                  <a:alpha val="90000"/>
                </a:srgbClr>
              </a:gs>
            </a:gsLst>
            <a:lin ang="18900000" scaled="1"/>
          </a:gradFill>
          <a:ln>
            <a:noFill/>
          </a:ln>
          <a:effectLst>
            <a:outerShdw blurRad="241300" dist="88900" dir="10800000" algn="r" rotWithShape="0">
              <a:schemeClr val="tx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en-US"/>
          </a:p>
        </p:txBody>
      </p:sp>
      <p:sp>
        <p:nvSpPr>
          <p:cNvPr id="11" name="Freeform 10"/>
          <p:cNvSpPr/>
          <p:nvPr/>
        </p:nvSpPr>
        <p:spPr bwMode="auto">
          <a:xfrm>
            <a:off x="533400" y="1524000"/>
            <a:ext cx="3714750" cy="1047750"/>
          </a:xfrm>
          <a:custGeom>
            <a:avLst/>
            <a:gdLst>
              <a:gd name="connsiteX0" fmla="*/ 0 w 3714750"/>
              <a:gd name="connsiteY0" fmla="*/ 0 h 1047750"/>
              <a:gd name="connsiteX1" fmla="*/ 3190875 w 3714750"/>
              <a:gd name="connsiteY1" fmla="*/ 0 h 1047750"/>
              <a:gd name="connsiteX2" fmla="*/ 3714750 w 3714750"/>
              <a:gd name="connsiteY2" fmla="*/ 523875 h 1047750"/>
              <a:gd name="connsiteX3" fmla="*/ 3190875 w 3714750"/>
              <a:gd name="connsiteY3" fmla="*/ 1047750 h 1047750"/>
              <a:gd name="connsiteX4" fmla="*/ 0 w 3714750"/>
              <a:gd name="connsiteY4" fmla="*/ 1047750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4750" h="1047750" fill="norm" stroke="1" extrusionOk="0">
                <a:moveTo>
                  <a:pt x="0" y="0"/>
                </a:moveTo>
                <a:lnTo>
                  <a:pt x="3190875" y="0"/>
                </a:lnTo>
                <a:cubicBezTo>
                  <a:pt x="3480203" y="0"/>
                  <a:pt x="3714750" y="234547"/>
                  <a:pt x="3714750" y="523875"/>
                </a:cubicBezTo>
                <a:cubicBezTo>
                  <a:pt x="3714750" y="813203"/>
                  <a:pt x="3480203" y="1047750"/>
                  <a:pt x="3190875" y="1047750"/>
                </a:cubicBezTo>
                <a:lnTo>
                  <a:pt x="0" y="1047750"/>
                </a:lnTo>
                <a:close/>
              </a:path>
            </a:pathLst>
          </a:custGeom>
          <a:gradFill>
            <a:gsLst>
              <a:gs pos="0">
                <a:srgbClr val="00B492"/>
              </a:gs>
              <a:gs pos="100000">
                <a:srgbClr val="4EECC8"/>
              </a:gs>
            </a:gsLst>
            <a:lin ang="18900000" scaled="1"/>
          </a:gradFill>
          <a:ln>
            <a:noFill/>
          </a:ln>
          <a:effectLst>
            <a:outerShdw blurRad="203200" dist="101600" dir="10800000" algn="r" rotWithShape="0">
              <a:srgbClr val="4EECC8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/>
            <a:noAutofit/>
          </a:bodyPr>
          <a:lstStyle/>
          <a:p>
            <a:pPr algn="ctr">
              <a:defRPr/>
            </a:pPr>
            <a:endParaRPr lang="en-US" sz="2400" b="1"/>
          </a:p>
        </p:txBody>
      </p:sp>
      <p:cxnSp>
        <p:nvCxnSpPr>
          <p:cNvPr id="13" name="Straight Connector 12"/>
          <p:cNvCxnSpPr>
            <a:cxnSpLocks/>
          </p:cNvCxnSpPr>
          <p:nvPr/>
        </p:nvCxnSpPr>
        <p:spPr bwMode="auto">
          <a:xfrm>
            <a:off x="2019300" y="2047875"/>
            <a:ext cx="3028950" cy="0"/>
          </a:xfrm>
          <a:prstGeom prst="line">
            <a:avLst/>
          </a:prstGeom>
          <a:ln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 bwMode="auto">
          <a:xfrm>
            <a:off x="1066800" y="1729637"/>
            <a:ext cx="630662" cy="636476"/>
            <a:chOff x="2684463" y="3619500"/>
            <a:chExt cx="344487" cy="347663"/>
          </a:xfrm>
        </p:grpSpPr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2728913" y="3709988"/>
              <a:ext cx="180975" cy="257175"/>
            </a:xfrm>
            <a:prstGeom prst="rect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2684463" y="3619500"/>
              <a:ext cx="90488" cy="241300"/>
            </a:xfrm>
            <a:custGeom>
              <a:avLst/>
              <a:gdLst>
                <a:gd name="T0" fmla="*/ 12 w 24"/>
                <a:gd name="T1" fmla="*/ 64 h 64"/>
                <a:gd name="T2" fmla="*/ 0 w 24"/>
                <a:gd name="T3" fmla="*/ 64 h 64"/>
                <a:gd name="T4" fmla="*/ 0 w 24"/>
                <a:gd name="T5" fmla="*/ 12 h 64"/>
                <a:gd name="T6" fmla="*/ 12 w 24"/>
                <a:gd name="T7" fmla="*/ 0 h 64"/>
                <a:gd name="T8" fmla="*/ 24 w 24"/>
                <a:gd name="T9" fmla="*/ 12 h 64"/>
                <a:gd name="T10" fmla="*/ 12 w 24"/>
                <a:gd name="T11" fmla="*/ 24 h 64"/>
                <a:gd name="T12" fmla="*/ 12 w 24"/>
                <a:gd name="T13" fmla="*/ 16 h 64"/>
                <a:gd name="T14" fmla="*/ 23 w 24"/>
                <a:gd name="T15" fmla="*/ 1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64" fill="norm" stroke="1" extrusionOk="0">
                  <a:moveTo>
                    <a:pt x="12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23" y="16"/>
                    <a:pt x="23" y="16"/>
                    <a:pt x="23" y="16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2728913" y="3619500"/>
              <a:ext cx="225425" cy="90488"/>
            </a:xfrm>
            <a:custGeom>
              <a:avLst/>
              <a:gdLst>
                <a:gd name="T0" fmla="*/ 48 w 60"/>
                <a:gd name="T1" fmla="*/ 24 h 24"/>
                <a:gd name="T2" fmla="*/ 60 w 60"/>
                <a:gd name="T3" fmla="*/ 12 h 24"/>
                <a:gd name="T4" fmla="*/ 48 w 60"/>
                <a:gd name="T5" fmla="*/ 0 h 24"/>
                <a:gd name="T6" fmla="*/ 0 w 60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24" fill="norm" stroke="1" extrusionOk="0">
                  <a:moveTo>
                    <a:pt x="48" y="24"/>
                  </a:moveTo>
                  <a:cubicBezTo>
                    <a:pt x="55" y="24"/>
                    <a:pt x="60" y="19"/>
                    <a:pt x="60" y="12"/>
                  </a:cubicBezTo>
                  <a:cubicBezTo>
                    <a:pt x="60" y="5"/>
                    <a:pt x="55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20" name="Line 8"/>
            <p:cNvSpPr>
              <a:spLocks noChangeShapeType="1"/>
            </p:cNvSpPr>
            <p:nvPr/>
          </p:nvSpPr>
          <p:spPr bwMode="auto">
            <a:xfrm>
              <a:off x="2819400" y="3770313"/>
              <a:ext cx="60325" cy="0"/>
            </a:xfrm>
            <a:prstGeom prst="lin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21" name="Line 9"/>
            <p:cNvSpPr>
              <a:spLocks noChangeShapeType="1"/>
            </p:cNvSpPr>
            <p:nvPr/>
          </p:nvSpPr>
          <p:spPr bwMode="auto">
            <a:xfrm>
              <a:off x="2819400" y="3830637"/>
              <a:ext cx="60325" cy="0"/>
            </a:xfrm>
            <a:prstGeom prst="lin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22" name="Line 10"/>
            <p:cNvSpPr>
              <a:spLocks noChangeShapeType="1"/>
            </p:cNvSpPr>
            <p:nvPr/>
          </p:nvSpPr>
          <p:spPr bwMode="auto">
            <a:xfrm>
              <a:off x="2819400" y="3892550"/>
              <a:ext cx="60325" cy="0"/>
            </a:xfrm>
            <a:prstGeom prst="lin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2759075" y="3740149"/>
              <a:ext cx="38100" cy="30162"/>
            </a:xfrm>
            <a:custGeom>
              <a:avLst/>
              <a:gdLst>
                <a:gd name="T0" fmla="*/ 0 w 24"/>
                <a:gd name="T1" fmla="*/ 14 h 19"/>
                <a:gd name="T2" fmla="*/ 5 w 24"/>
                <a:gd name="T3" fmla="*/ 19 h 19"/>
                <a:gd name="T4" fmla="*/ 24 w 24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 fill="norm" stroke="1" extrusionOk="0">
                  <a:moveTo>
                    <a:pt x="0" y="14"/>
                  </a:moveTo>
                  <a:lnTo>
                    <a:pt x="5" y="19"/>
                  </a:lnTo>
                  <a:lnTo>
                    <a:pt x="24" y="0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2759075" y="3800475"/>
              <a:ext cx="38100" cy="30162"/>
            </a:xfrm>
            <a:custGeom>
              <a:avLst/>
              <a:gdLst>
                <a:gd name="T0" fmla="*/ 0 w 24"/>
                <a:gd name="T1" fmla="*/ 15 h 19"/>
                <a:gd name="T2" fmla="*/ 5 w 24"/>
                <a:gd name="T3" fmla="*/ 19 h 19"/>
                <a:gd name="T4" fmla="*/ 24 w 24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 fill="norm" stroke="1" extrusionOk="0">
                  <a:moveTo>
                    <a:pt x="0" y="15"/>
                  </a:moveTo>
                  <a:lnTo>
                    <a:pt x="5" y="19"/>
                  </a:lnTo>
                  <a:lnTo>
                    <a:pt x="24" y="0"/>
                  </a:ln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25" name="Freeform 24"/>
            <p:cNvSpPr/>
            <p:nvPr/>
          </p:nvSpPr>
          <p:spPr bwMode="auto">
            <a:xfrm>
              <a:off x="2984500" y="3702050"/>
              <a:ext cx="44450" cy="265113"/>
            </a:xfrm>
            <a:custGeom>
              <a:avLst/>
              <a:gdLst>
                <a:gd name="T0" fmla="*/ 12 w 12"/>
                <a:gd name="T1" fmla="*/ 64 h 70"/>
                <a:gd name="T2" fmla="*/ 6 w 12"/>
                <a:gd name="T3" fmla="*/ 70 h 70"/>
                <a:gd name="T4" fmla="*/ 0 w 12"/>
                <a:gd name="T5" fmla="*/ 64 h 70"/>
                <a:gd name="T6" fmla="*/ 0 w 12"/>
                <a:gd name="T7" fmla="*/ 6 h 70"/>
                <a:gd name="T8" fmla="*/ 6 w 12"/>
                <a:gd name="T9" fmla="*/ 0 h 70"/>
                <a:gd name="T10" fmla="*/ 12 w 12"/>
                <a:gd name="T11" fmla="*/ 6 h 70"/>
                <a:gd name="T12" fmla="*/ 12 w 12"/>
                <a:gd name="T13" fmla="*/ 6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70" fill="norm" stroke="1" extrusionOk="0">
                  <a:moveTo>
                    <a:pt x="12" y="64"/>
                  </a:moveTo>
                  <a:cubicBezTo>
                    <a:pt x="12" y="67"/>
                    <a:pt x="9" y="70"/>
                    <a:pt x="6" y="70"/>
                  </a:cubicBezTo>
                  <a:cubicBezTo>
                    <a:pt x="3" y="70"/>
                    <a:pt x="0" y="67"/>
                    <a:pt x="0" y="6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lnTo>
                    <a:pt x="12" y="64"/>
                  </a:lnTo>
                  <a:close/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26" name="Line 14"/>
            <p:cNvSpPr>
              <a:spLocks noChangeShapeType="1"/>
            </p:cNvSpPr>
            <p:nvPr/>
          </p:nvSpPr>
          <p:spPr bwMode="auto">
            <a:xfrm>
              <a:off x="2984500" y="3937000"/>
              <a:ext cx="44450" cy="0"/>
            </a:xfrm>
            <a:prstGeom prst="lin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27" name="Line 15"/>
            <p:cNvSpPr>
              <a:spLocks noChangeShapeType="1"/>
            </p:cNvSpPr>
            <p:nvPr/>
          </p:nvSpPr>
          <p:spPr bwMode="auto">
            <a:xfrm>
              <a:off x="2984500" y="3830637"/>
              <a:ext cx="44450" cy="0"/>
            </a:xfrm>
            <a:prstGeom prst="line">
              <a:avLst/>
            </a:pr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  <p:sp>
          <p:nvSpPr>
            <p:cNvPr id="28" name="Freeform 27"/>
            <p:cNvSpPr/>
            <p:nvPr/>
          </p:nvSpPr>
          <p:spPr bwMode="auto">
            <a:xfrm>
              <a:off x="2954338" y="3717925"/>
              <a:ext cx="30162" cy="136525"/>
            </a:xfrm>
            <a:custGeom>
              <a:avLst/>
              <a:gdLst>
                <a:gd name="T0" fmla="*/ 0 w 8"/>
                <a:gd name="T1" fmla="*/ 36 h 36"/>
                <a:gd name="T2" fmla="*/ 0 w 8"/>
                <a:gd name="T3" fmla="*/ 6 h 36"/>
                <a:gd name="T4" fmla="*/ 6 w 8"/>
                <a:gd name="T5" fmla="*/ 0 h 36"/>
                <a:gd name="T6" fmla="*/ 8 w 8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6" fill="norm" stroke="1" extrusionOk="0">
                  <a:moveTo>
                    <a:pt x="0" y="3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/>
            </a:bodyPr>
            <a:lstStyle/>
            <a:p>
              <a:pPr>
                <a:defRPr/>
              </a:pPr>
              <a:endParaRPr lang="id-ID"/>
            </a:p>
          </p:txBody>
        </p:sp>
      </p:grpSp>
      <p:sp>
        <p:nvSpPr>
          <p:cNvPr id="31" name="Title 1"/>
          <p:cNvSpPr txBox="1"/>
          <p:nvPr/>
        </p:nvSpPr>
        <p:spPr bwMode="auto">
          <a:xfrm>
            <a:off x="1066799" y="2938039"/>
            <a:ext cx="3465001" cy="664797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tx1"/>
                </a:solidFill>
                <a:latin typeface="Georgia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4800">
                <a:solidFill>
                  <a:schemeClr val="bg1"/>
                </a:solidFill>
                <a:latin typeface="Segoe UI"/>
                <a:cs typeface="Segoe UI"/>
              </a:rPr>
              <a:t>Contents</a:t>
            </a:r>
            <a:endParaRPr/>
          </a:p>
        </p:txBody>
      </p:sp>
      <p:sp>
        <p:nvSpPr>
          <p:cNvPr id="32" name="Title 1"/>
          <p:cNvSpPr txBox="1"/>
          <p:nvPr/>
        </p:nvSpPr>
        <p:spPr bwMode="auto">
          <a:xfrm>
            <a:off x="5671791" y="1785497"/>
            <a:ext cx="586724" cy="4985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tx1"/>
                </a:solidFill>
                <a:latin typeface="Georgia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3600" i="1">
                <a:solidFill>
                  <a:srgbClr val="105B97"/>
                </a:solidFill>
                <a:latin typeface="Segoe UI"/>
                <a:cs typeface="Segoe UI"/>
              </a:rPr>
              <a:t>1</a:t>
            </a:r>
            <a:endParaRPr/>
          </a:p>
        </p:txBody>
      </p:sp>
      <p:sp>
        <p:nvSpPr>
          <p:cNvPr id="33" name="Title 1"/>
          <p:cNvSpPr txBox="1"/>
          <p:nvPr/>
        </p:nvSpPr>
        <p:spPr bwMode="auto">
          <a:xfrm>
            <a:off x="6546376" y="1839354"/>
            <a:ext cx="2621701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tx1"/>
                </a:solidFill>
                <a:latin typeface="Georgia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3200" b="0">
                <a:solidFill>
                  <a:schemeClr val="tx2"/>
                </a:solidFill>
                <a:latin typeface="Segoe UI"/>
                <a:cs typeface="Segoe UI"/>
              </a:rPr>
              <a:t>Rust</a:t>
            </a:r>
            <a:r>
              <a:rPr lang="zh-CN" sz="3200" b="0">
                <a:solidFill>
                  <a:schemeClr val="tx2"/>
                </a:solidFill>
                <a:latin typeface="Segoe UI"/>
                <a:cs typeface="Segoe UI"/>
              </a:rPr>
              <a:t>改写</a:t>
            </a:r>
            <a:endParaRPr lang="en-US" sz="3200" b="0">
              <a:solidFill>
                <a:schemeClr val="tx2"/>
              </a:solidFill>
              <a:latin typeface="Segoe UI"/>
              <a:cs typeface="Segoe UI"/>
            </a:endParaRPr>
          </a:p>
        </p:txBody>
      </p:sp>
      <p:sp>
        <p:nvSpPr>
          <p:cNvPr id="34" name="Title 1"/>
          <p:cNvSpPr txBox="1"/>
          <p:nvPr/>
        </p:nvSpPr>
        <p:spPr bwMode="auto">
          <a:xfrm>
            <a:off x="5668728" y="3181062"/>
            <a:ext cx="586724" cy="4985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tx1"/>
                </a:solidFill>
                <a:latin typeface="Georgia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3600" i="1">
                <a:solidFill>
                  <a:srgbClr val="105B97"/>
                </a:solidFill>
                <a:latin typeface="Segoe UI"/>
                <a:cs typeface="Segoe UI"/>
              </a:rPr>
              <a:t>2</a:t>
            </a:r>
            <a:endParaRPr/>
          </a:p>
        </p:txBody>
      </p:sp>
      <p:sp>
        <p:nvSpPr>
          <p:cNvPr id="35" name="Title 1"/>
          <p:cNvSpPr txBox="1"/>
          <p:nvPr/>
        </p:nvSpPr>
        <p:spPr bwMode="auto">
          <a:xfrm>
            <a:off x="6545525" y="3187338"/>
            <a:ext cx="2404435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tx1"/>
                </a:solidFill>
                <a:latin typeface="Georgia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3200" b="0">
                <a:solidFill>
                  <a:schemeClr val="tx2"/>
                </a:solidFill>
                <a:latin typeface="Segoe UI"/>
                <a:cs typeface="Segoe UI"/>
              </a:rPr>
              <a:t>MMU</a:t>
            </a:r>
            <a:r>
              <a:rPr lang="zh-CN" sz="3200" b="0">
                <a:solidFill>
                  <a:schemeClr val="tx2"/>
                </a:solidFill>
                <a:latin typeface="Segoe UI"/>
                <a:cs typeface="Segoe UI"/>
              </a:rPr>
              <a:t>部分</a:t>
            </a:r>
            <a:endParaRPr lang="en-US" sz="3200" b="0">
              <a:solidFill>
                <a:schemeClr val="tx2"/>
              </a:solidFill>
              <a:latin typeface="Segoe UI"/>
              <a:cs typeface="Segoe UI"/>
            </a:endParaRPr>
          </a:p>
        </p:txBody>
      </p:sp>
      <p:sp>
        <p:nvSpPr>
          <p:cNvPr id="36" name="Title 1"/>
          <p:cNvSpPr txBox="1"/>
          <p:nvPr/>
        </p:nvSpPr>
        <p:spPr bwMode="auto">
          <a:xfrm>
            <a:off x="5668728" y="4702217"/>
            <a:ext cx="586724" cy="4985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tx1"/>
                </a:solidFill>
                <a:latin typeface="Georgia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3600" i="1">
                <a:solidFill>
                  <a:srgbClr val="105B97"/>
                </a:solidFill>
                <a:latin typeface="Segoe UI"/>
                <a:cs typeface="Segoe UI"/>
              </a:rPr>
              <a:t>3</a:t>
            </a:r>
            <a:endParaRPr/>
          </a:p>
        </p:txBody>
      </p:sp>
      <p:sp>
        <p:nvSpPr>
          <p:cNvPr id="37" name="Title 1"/>
          <p:cNvSpPr txBox="1"/>
          <p:nvPr/>
        </p:nvSpPr>
        <p:spPr bwMode="auto">
          <a:xfrm>
            <a:off x="6545525" y="4702217"/>
            <a:ext cx="4514850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 b="1">
                <a:solidFill>
                  <a:schemeClr val="tx1"/>
                </a:solidFill>
                <a:latin typeface="Georgia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sz="3200" b="0">
                <a:solidFill>
                  <a:schemeClr val="tx2"/>
                </a:solidFill>
                <a:latin typeface="Segoe UI"/>
                <a:cs typeface="Segoe UI"/>
              </a:rPr>
              <a:t>交叉编译与上板</a:t>
            </a:r>
            <a:endParaRPr lang="en-US" sz="3200" b="0">
              <a:solidFill>
                <a:schemeClr val="tx2"/>
              </a:solidFill>
              <a:latin typeface="Segoe UI"/>
              <a:cs typeface="Segoe UI"/>
            </a:endParaRPr>
          </a:p>
        </p:txBody>
      </p:sp>
      <p:cxnSp>
        <p:nvCxnSpPr>
          <p:cNvPr id="44" name="Straight Connector 43"/>
          <p:cNvCxnSpPr>
            <a:cxnSpLocks/>
          </p:cNvCxnSpPr>
          <p:nvPr/>
        </p:nvCxnSpPr>
        <p:spPr bwMode="auto">
          <a:xfrm>
            <a:off x="5668728" y="2621527"/>
            <a:ext cx="24078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/>
          </p:cNvCxnSpPr>
          <p:nvPr/>
        </p:nvCxnSpPr>
        <p:spPr bwMode="auto">
          <a:xfrm>
            <a:off x="5668728" y="4273358"/>
            <a:ext cx="24078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cxnSpLocks/>
          </p:cNvCxnSpPr>
          <p:nvPr/>
        </p:nvCxnSpPr>
        <p:spPr bwMode="auto">
          <a:xfrm>
            <a:off x="8717701" y="2621527"/>
            <a:ext cx="24078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cxnSpLocks/>
          </p:cNvCxnSpPr>
          <p:nvPr/>
        </p:nvCxnSpPr>
        <p:spPr bwMode="auto">
          <a:xfrm>
            <a:off x="8717701" y="4273358"/>
            <a:ext cx="240785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Rust</a:t>
            </a:r>
            <a:r>
              <a:rPr lang="zh-CN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改写</a:t>
            </a: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——</a:t>
            </a:r>
            <a:r>
              <a:rPr lang="zh-CN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基本方法与原则</a:t>
            </a:r>
            <a:endParaRPr lang="zh-CN"/>
          </a:p>
        </p:txBody>
      </p:sp>
      <p:sp>
        <p:nvSpPr>
          <p:cNvPr id="3" name="文本框 2"/>
          <p:cNvSpPr txBox="1"/>
          <p:nvPr/>
        </p:nvSpPr>
        <p:spPr bwMode="auto">
          <a:xfrm>
            <a:off x="655093" y="1241946"/>
            <a:ext cx="9096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/>
              <a:t>基本方法：将源码的函数进行拆分为各种简单的函数或方法，然后整合</a:t>
            </a:r>
            <a:endParaRPr lang="en-US"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zh-CN"/>
              <a:t>改写原则：保留源码中的所有函数，函数的命名相应的改为符合</a:t>
            </a:r>
            <a:r>
              <a:rPr lang="en-US"/>
              <a:t>Rust</a:t>
            </a:r>
            <a:r>
              <a:rPr lang="zh-CN"/>
              <a:t>命名规范的版本，如“</a:t>
            </a:r>
            <a:r>
              <a:rPr lang="en-US"/>
              <a:t>vInitialiseList</a:t>
            </a:r>
            <a:r>
              <a:rPr lang="zh-CN"/>
              <a:t>”改为“</a:t>
            </a:r>
            <a:r>
              <a:rPr lang="en-US"/>
              <a:t>initialize_list</a:t>
            </a:r>
            <a:r>
              <a:rPr lang="zh-CN"/>
              <a:t>”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Rust</a:t>
            </a:r>
            <a:r>
              <a:rPr lang="zh-CN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改写</a:t>
            </a: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——</a:t>
            </a:r>
            <a:r>
              <a:rPr lang="zh-CN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困难与解决方案</a:t>
            </a: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Rust</a:t>
            </a:r>
            <a:r>
              <a:rPr lang="zh-CN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改写</a:t>
            </a: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——</a:t>
            </a:r>
            <a:r>
              <a:rPr lang="zh-CN" sz="44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适配上板</a:t>
            </a:r>
            <a:endParaRPr lang="zh-CN"/>
          </a:p>
        </p:txBody>
      </p:sp>
      <p:sp>
        <p:nvSpPr>
          <p:cNvPr id="3" name="文本框 2"/>
          <p:cNvSpPr txBox="1"/>
          <p:nvPr/>
        </p:nvSpPr>
        <p:spPr bwMode="auto">
          <a:xfrm>
            <a:off x="702860" y="1295400"/>
            <a:ext cx="85571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/>
              <a:t>问题：上板时为</a:t>
            </a:r>
            <a:r>
              <a:rPr lang="en-US"/>
              <a:t>no-std</a:t>
            </a:r>
            <a:r>
              <a:rPr lang="zh-CN"/>
              <a:t>环境，这意味着不支持</a:t>
            </a:r>
            <a:r>
              <a:rPr lang="en-US"/>
              <a:t>std</a:t>
            </a:r>
            <a:r>
              <a:rPr lang="zh-CN"/>
              <a:t>库。编译时报错如下图。</a:t>
            </a:r>
            <a:endParaRPr lang="en-US"/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zh-CN"/>
              <a:t>解决方案：使用</a:t>
            </a:r>
            <a:r>
              <a:rPr lang="en-US"/>
              <a:t>no-std</a:t>
            </a:r>
            <a:r>
              <a:rPr lang="zh-CN"/>
              <a:t>环境支持的库如</a:t>
            </a:r>
            <a:r>
              <a:rPr lang="en-US"/>
              <a:t>core</a:t>
            </a:r>
            <a:r>
              <a:rPr lang="zh-CN"/>
              <a:t>，</a:t>
            </a:r>
            <a:r>
              <a:rPr lang="en-US"/>
              <a:t>alloc</a:t>
            </a:r>
            <a:r>
              <a:rPr lang="zh-CN"/>
              <a:t>等来替代</a:t>
            </a:r>
            <a:r>
              <a:rPr lang="en-US"/>
              <a:t>std</a:t>
            </a:r>
            <a:r>
              <a:rPr lang="zh-CN"/>
              <a:t>：</a:t>
            </a:r>
            <a:endParaRPr lang="en-US"/>
          </a:p>
          <a:p>
            <a:pPr marL="285750" indent="-285750">
              <a:buFont typeface="Arial"/>
              <a:buChar char="•"/>
              <a:defRPr/>
            </a:pPr>
            <a:r>
              <a:rPr lang="en-US"/>
              <a:t>core</a:t>
            </a:r>
            <a:r>
              <a:rPr lang="zh-CN"/>
              <a:t>：</a:t>
            </a:r>
            <a:endParaRPr lang="en-US"/>
          </a:p>
          <a:p>
            <a:pPr marL="285750" indent="-285750">
              <a:buFont typeface="Arial"/>
              <a:buChar char="•"/>
              <a:defRPr/>
            </a:pPr>
            <a:r>
              <a:rPr lang="en-US"/>
              <a:t>alloc</a:t>
            </a:r>
            <a:r>
              <a:rPr lang="zh-CN"/>
              <a:t>：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0644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 sz="40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MMU</a:t>
            </a:r>
            <a:r>
              <a:rPr lang="zh-CN" sz="4000">
                <a:solidFill>
                  <a:schemeClr val="accent2">
                    <a:lumMod val="75000"/>
                  </a:schemeClr>
                </a:solidFill>
                <a:latin typeface="+mn-ea"/>
                <a:ea typeface="+mn-ea"/>
              </a:rPr>
              <a:t>部分</a:t>
            </a:r>
            <a:endParaRPr lang="en-US" sz="4000">
              <a:solidFill>
                <a:schemeClr val="accent2">
                  <a:lumMod val="75000"/>
                </a:schemeClr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9464325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>
                <a:solidFill>
                  <a:schemeClr val="accent2">
                    <a:lumMod val="75000"/>
                  </a:schemeClr>
                </a:solidFill>
                <a:latin typeface="Arial"/>
                <a:ea typeface="Arial"/>
              </a:rPr>
              <a:t>MMU部分</a:t>
            </a:r>
            <a:endParaRPr lang="zh-CN"/>
          </a:p>
        </p:txBody>
      </p:sp>
      <p:sp>
        <p:nvSpPr>
          <p:cNvPr id="681846334" name="文本框 2"/>
          <p:cNvSpPr txBox="1"/>
          <p:nvPr/>
        </p:nvSpPr>
        <p:spPr bwMode="auto">
          <a:xfrm>
            <a:off x="702859" y="1295399"/>
            <a:ext cx="8557506" cy="36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980330716" name=""/>
          <p:cNvSpPr/>
          <p:nvPr/>
        </p:nvSpPr>
        <p:spPr bwMode="auto">
          <a:xfrm flipH="0" flipV="0">
            <a:off x="1804003" y="2548253"/>
            <a:ext cx="8264004" cy="2286360"/>
          </a:xfr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marL="349965" indent="-349965">
              <a:buFont typeface="Arial"/>
              <a:buChar char="•"/>
              <a:defRPr/>
            </a:pPr>
            <a:r>
              <a:rPr lang="zh-Hans" sz="24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使用软件模拟，实现了一个简单的内存管理单元(MMU)模拟器,支持虚拟内存、页表管理、TLB加速以及LRU和FIFO两种页面替换策略。</a:t>
            </a:r>
            <a:endParaRPr lang="zh-Hans" sz="24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349965" indent="-349965">
              <a:buFont typeface="Arial"/>
              <a:buChar char="•"/>
              <a:defRPr/>
            </a:pPr>
            <a:r>
              <a:rPr lang="zh-Hans" sz="24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用</a:t>
            </a:r>
            <a:r>
              <a:rPr lang="zh-Hans" sz="24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链表维护内存帧的使用情况,并提供了一系列函数来处理内存访问、页面错误等操作。</a:t>
            </a:r>
            <a:endParaRPr lang="zh-Hans" sz="24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  <a:p>
            <a:pPr marL="349965" indent="-349965">
              <a:buFont typeface="Arial"/>
              <a:buChar char="•"/>
              <a:defRPr/>
            </a:pPr>
            <a:r>
              <a:rPr lang="zh-Hans" sz="24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运行冒泡排序程序，统计访存时间</a:t>
            </a:r>
            <a:endParaRPr lang="zh-Hans" sz="2400" b="0" i="0" u="none" strike="noStrike" cap="none" spc="0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Custom 26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63C95"/>
      </a:accent1>
      <a:accent2>
        <a:srgbClr val="04558D"/>
      </a:accent2>
      <a:accent3>
        <a:srgbClr val="46E5C1"/>
      </a:accent3>
      <a:accent4>
        <a:srgbClr val="EBECEB"/>
      </a:accent4>
      <a:accent5>
        <a:srgbClr val="FFFFFF"/>
      </a:accent5>
      <a:accent6>
        <a:srgbClr val="FFFFFF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ONLYOFFICE/8.1.0.169</Application>
  <DocSecurity>0</DocSecurity>
  <PresentationFormat>宽屏</PresentationFormat>
  <Paragraphs>0</Paragraphs>
  <Slides>18</Slides>
  <Notes>18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erybagas</dc:creator>
  <cp:keywords/>
  <dc:description/>
  <dc:identifier/>
  <dc:language/>
  <cp:lastModifiedBy/>
  <cp:revision>241</cp:revision>
  <dcterms:created xsi:type="dcterms:W3CDTF">2019-08-16T12:08:31Z</dcterms:created>
  <dcterms:modified xsi:type="dcterms:W3CDTF">2024-07-05T01:07:08Z</dcterms:modified>
  <cp:category/>
  <cp:contentStatus/>
  <cp:version/>
</cp:coreProperties>
</file>